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7" r:id="rId22"/>
    <p:sldId id="1670" r:id="rId23"/>
    <p:sldId id="1664" r:id="rId24"/>
    <p:sldId id="1549" r:id="rId25"/>
    <p:sldId id="1666" r:id="rId26"/>
    <p:sldId id="1606" r:id="rId27"/>
    <p:sldId id="1603" r:id="rId28"/>
    <p:sldId id="1374" r:id="rId29"/>
    <p:sldId id="1655" r:id="rId30"/>
    <p:sldId id="1274" r:id="rId31"/>
    <p:sldId id="1297" r:id="rId32"/>
    <p:sldId id="1276" r:id="rId33"/>
    <p:sldId id="127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138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6-14T13:04:35.004" v="505" actId="1076"/>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pt>
    <dgm:pt modelId="{25B93E6D-CBFF-9A4E-9942-963456519F4E}" type="pres">
      <dgm:prSet presAssocID="{63F7BB33-DDA3-E042-AB37-77FF22E7BC15}" presName="rootConnector1" presStyleLbl="node1" presStyleIdx="0" presStyleCnt="0"/>
      <dgm:spPr/>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pt>
    <dgm:pt modelId="{21C6FC21-A5C3-A146-BC26-081A5525D315}" type="pres">
      <dgm:prSet presAssocID="{438E0BF3-AA92-434B-9FAA-78058C360696}" presName="rootConnector" presStyleLbl="node2" presStyleIdx="0" presStyleCnt="3"/>
      <dgm:spPr/>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pt>
    <dgm:pt modelId="{1998EAAD-5D19-654D-9E2A-11F6F10D27A0}" type="pres">
      <dgm:prSet presAssocID="{C95CA2F0-D84A-8849-BE84-E8858F236180}" presName="rootConnector" presStyleLbl="node2" presStyleIdx="1" presStyleCnt="3"/>
      <dgm:spPr/>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pt>
    <dgm:pt modelId="{BDA73624-58BF-4543-B5CD-91A56BA2906F}" type="pres">
      <dgm:prSet presAssocID="{AC50BC72-D8DC-45FF-8988-16BC16441B38}" presName="rootConnector" presStyleLbl="node2" presStyleIdx="2" presStyleCnt="3"/>
      <dgm:spPr/>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B296B504-7533-2843-9A16-0C368C5092F6}" type="presOf" srcId="{C95CA2F0-D84A-8849-BE84-E8858F236180}" destId="{7E1A7E54-AD31-C74C-9BAB-1F97789182CF}" srcOrd="0"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10FDC40F-8D1D-1B42-A67F-833A44278783}" type="presOf" srcId="{87C2AB92-F38A-D043-8EF1-8DE8EB2867DF}" destId="{F736D124-1029-BE4E-BD44-052D3FFFE9BA}"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1334338D-D76B-4D49-984A-814177E21280}" type="presOf" srcId="{438E0BF3-AA92-434B-9FAA-78058C360696}" destId="{21C6FC21-A5C3-A146-BC26-081A5525D315}" srcOrd="1"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A34CD88F-5994-AB43-8B48-E526EC4A1BC1}" srcId="{63F7BB33-DDA3-E042-AB37-77FF22E7BC15}" destId="{C95CA2F0-D84A-8849-BE84-E8858F236180}" srcOrd="1" destOrd="0" parTransId="{01696AF9-D0A3-D249-921E-E3FB57A9DAB4}" sibTransId="{69A17BC4-C157-724F-B984-8B4219A88B69}"/>
    <dgm:cxn modelId="{A40F2991-6222-4BF0-9376-7D51CA0DDE63}" type="presOf" srcId="{6EDFCDAA-7039-4BBA-B451-D7CA7188DA21}" destId="{DC54C8A5-A4A7-4730-AEE6-BB3AEB59D115}" srcOrd="0"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77010DD-7336-2840-9649-7F50BDE913A8}" type="presOf" srcId="{17CBD469-1D42-1940-A266-16E32A3D14B4}" destId="{32D27F38-64D2-D145-9C37-1C772EF17BAD}" srcOrd="0" destOrd="0" presId="urn:microsoft.com/office/officeart/2005/8/layout/orgChart1"/>
    <dgm:cxn modelId="{472C79F8-BA17-4A36-83A3-DA4A031E6574}" type="presOf" srcId="{AC50BC72-D8DC-45FF-8988-16BC16441B38}" destId="{BDA73624-58BF-4543-B5CD-91A56BA2906F}" srcOrd="1"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8/8/2023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23</a:t>
            </a:fld>
            <a:endParaRPr lang="sv-SE"/>
          </a:p>
        </p:txBody>
      </p:sp>
    </p:spTree>
    <p:extLst>
      <p:ext uri="{BB962C8B-B14F-4D97-AF65-F5344CB8AC3E}">
        <p14:creationId xmlns:p14="http://schemas.microsoft.com/office/powerpoint/2010/main" val="29076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26</a:t>
            </a:fld>
            <a:endParaRPr lang="sv-SE"/>
          </a:p>
        </p:txBody>
      </p:sp>
    </p:spTree>
    <p:extLst>
      <p:ext uri="{BB962C8B-B14F-4D97-AF65-F5344CB8AC3E}">
        <p14:creationId xmlns:p14="http://schemas.microsoft.com/office/powerpoint/2010/main" val="120548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4AB2D-0383-4157-88BE-7AC6E9611066}" type="slidenum">
              <a:rPr lang="sv-SE" smtClean="0"/>
              <a:t>29</a:t>
            </a:fld>
            <a:endParaRPr lang="sv-SE"/>
          </a:p>
        </p:txBody>
      </p:sp>
    </p:spTree>
    <p:extLst>
      <p:ext uri="{BB962C8B-B14F-4D97-AF65-F5344CB8AC3E}">
        <p14:creationId xmlns:p14="http://schemas.microsoft.com/office/powerpoint/2010/main" val="136636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8/8/2023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rel.gov/" TargetMode="External"/><Relationship Id="rId7" Type="http://schemas.openxmlformats.org/officeDocument/2006/relationships/image" Target="../media/image45.emf"/><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eveloper.nrel.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jpe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Solar Energy in 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grpSp>
        <p:nvGrpSpPr>
          <p:cNvPr id="241" name="Group 240">
            <a:extLst>
              <a:ext uri="{FF2B5EF4-FFF2-40B4-BE49-F238E27FC236}">
                <a16:creationId xmlns:a16="http://schemas.microsoft.com/office/drawing/2014/main" id="{2980F03D-7C96-4E3F-8669-E53560B1CFC9}"/>
              </a:ext>
            </a:extLst>
          </p:cNvPr>
          <p:cNvGrpSpPr/>
          <p:nvPr/>
        </p:nvGrpSpPr>
        <p:grpSpPr>
          <a:xfrm>
            <a:off x="43934" y="1911390"/>
            <a:ext cx="2418646" cy="2124598"/>
            <a:chOff x="2449123" y="503490"/>
            <a:chExt cx="4461276" cy="4131141"/>
          </a:xfrm>
        </p:grpSpPr>
        <p:pic>
          <p:nvPicPr>
            <p:cNvPr id="242" name="Picture 241">
              <a:extLst>
                <a:ext uri="{FF2B5EF4-FFF2-40B4-BE49-F238E27FC236}">
                  <a16:creationId xmlns:a16="http://schemas.microsoft.com/office/drawing/2014/main" id="{78E4C78A-AD97-4C27-BA75-0CAB57E808F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9123" y="503490"/>
              <a:ext cx="4461276" cy="4131141"/>
            </a:xfrm>
            <a:prstGeom prst="rect">
              <a:avLst/>
            </a:prstGeom>
          </p:spPr>
        </p:pic>
        <p:sp>
          <p:nvSpPr>
            <p:cNvPr id="243" name="Oval 242">
              <a:extLst>
                <a:ext uri="{FF2B5EF4-FFF2-40B4-BE49-F238E27FC236}">
                  <a16:creationId xmlns:a16="http://schemas.microsoft.com/office/drawing/2014/main" id="{914805CB-BB15-46F9-95D1-B5E893BD3A02}"/>
                </a:ext>
              </a:extLst>
            </p:cNvPr>
            <p:cNvSpPr/>
            <p:nvPr/>
          </p:nvSpPr>
          <p:spPr>
            <a:xfrm>
              <a:off x="3899284" y="2380666"/>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4" name="Oval 243">
              <a:extLst>
                <a:ext uri="{FF2B5EF4-FFF2-40B4-BE49-F238E27FC236}">
                  <a16:creationId xmlns:a16="http://schemas.microsoft.com/office/drawing/2014/main" id="{945C1FC6-6DE3-4D9D-A19E-F752CCE8F465}"/>
                </a:ext>
              </a:extLst>
            </p:cNvPr>
            <p:cNvSpPr/>
            <p:nvPr/>
          </p:nvSpPr>
          <p:spPr>
            <a:xfrm>
              <a:off x="2804401" y="1636703"/>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5" name="Oval 244">
              <a:extLst>
                <a:ext uri="{FF2B5EF4-FFF2-40B4-BE49-F238E27FC236}">
                  <a16:creationId xmlns:a16="http://schemas.microsoft.com/office/drawing/2014/main" id="{210DC5EF-009F-43CF-92D0-7E15DD6BDBAF}"/>
                </a:ext>
              </a:extLst>
            </p:cNvPr>
            <p:cNvSpPr/>
            <p:nvPr/>
          </p:nvSpPr>
          <p:spPr>
            <a:xfrm>
              <a:off x="5963213" y="3026414"/>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6" name="Oval 245">
              <a:extLst>
                <a:ext uri="{FF2B5EF4-FFF2-40B4-BE49-F238E27FC236}">
                  <a16:creationId xmlns:a16="http://schemas.microsoft.com/office/drawing/2014/main" id="{2B67637C-13CB-4CC3-92A4-42787C68AD65}"/>
                </a:ext>
              </a:extLst>
            </p:cNvPr>
            <p:cNvSpPr/>
            <p:nvPr/>
          </p:nvSpPr>
          <p:spPr>
            <a:xfrm>
              <a:off x="5265670" y="99240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7" name="Oval 246">
              <a:extLst>
                <a:ext uri="{FF2B5EF4-FFF2-40B4-BE49-F238E27FC236}">
                  <a16:creationId xmlns:a16="http://schemas.microsoft.com/office/drawing/2014/main" id="{2ED76C85-0752-40F8-97D9-D3A32F5CFC7F}"/>
                </a:ext>
              </a:extLst>
            </p:cNvPr>
            <p:cNvSpPr/>
            <p:nvPr/>
          </p:nvSpPr>
          <p:spPr>
            <a:xfrm>
              <a:off x="5674448" y="88097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8" name="Oval 247">
              <a:extLst>
                <a:ext uri="{FF2B5EF4-FFF2-40B4-BE49-F238E27FC236}">
                  <a16:creationId xmlns:a16="http://schemas.microsoft.com/office/drawing/2014/main" id="{6550E1BA-3916-43AD-B1C6-E3F2E61906D0}"/>
                </a:ext>
              </a:extLst>
            </p:cNvPr>
            <p:cNvSpPr/>
            <p:nvPr/>
          </p:nvSpPr>
          <p:spPr>
            <a:xfrm>
              <a:off x="4277210" y="189966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9" name="Oval 248">
              <a:extLst>
                <a:ext uri="{FF2B5EF4-FFF2-40B4-BE49-F238E27FC236}">
                  <a16:creationId xmlns:a16="http://schemas.microsoft.com/office/drawing/2014/main" id="{F9800B9E-76AE-4584-9CAE-74C70403A7B5}"/>
                </a:ext>
              </a:extLst>
            </p:cNvPr>
            <p:cNvSpPr/>
            <p:nvPr/>
          </p:nvSpPr>
          <p:spPr>
            <a:xfrm>
              <a:off x="4364675" y="1279659"/>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0" name="Oval 249">
              <a:extLst>
                <a:ext uri="{FF2B5EF4-FFF2-40B4-BE49-F238E27FC236}">
                  <a16:creationId xmlns:a16="http://schemas.microsoft.com/office/drawing/2014/main" id="{262C3C5E-A3B7-48CB-B5AC-67DBF7C53B6A}"/>
                </a:ext>
              </a:extLst>
            </p:cNvPr>
            <p:cNvSpPr/>
            <p:nvPr/>
          </p:nvSpPr>
          <p:spPr>
            <a:xfrm>
              <a:off x="3979076" y="94733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1" name="Oval 250">
              <a:extLst>
                <a:ext uri="{FF2B5EF4-FFF2-40B4-BE49-F238E27FC236}">
                  <a16:creationId xmlns:a16="http://schemas.microsoft.com/office/drawing/2014/main" id="{E91C7979-E7A8-4BF5-8F8B-EC6E20A58F92}"/>
                </a:ext>
              </a:extLst>
            </p:cNvPr>
            <p:cNvSpPr/>
            <p:nvPr/>
          </p:nvSpPr>
          <p:spPr>
            <a:xfrm>
              <a:off x="3606882" y="830985"/>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52" name="Rectangle 251">
            <a:extLst>
              <a:ext uri="{FF2B5EF4-FFF2-40B4-BE49-F238E27FC236}">
                <a16:creationId xmlns:a16="http://schemas.microsoft.com/office/drawing/2014/main" id="{690ABA8D-E190-4E0C-8A43-2E220723DDEA}"/>
              </a:ext>
            </a:extLst>
          </p:cNvPr>
          <p:cNvSpPr/>
          <p:nvPr/>
        </p:nvSpPr>
        <p:spPr>
          <a:xfrm>
            <a:off x="-26928" y="1181192"/>
            <a:ext cx="9071230" cy="30777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9 Locations for Comparison of Solar Energy Modeling and </a:t>
            </a:r>
            <a:r>
              <a:rPr lang="en-US" sz="1400" dirty="0" err="1">
                <a:latin typeface="Times New Roman" panose="02020603050405020304" pitchFamily="18" charset="0"/>
                <a:cs typeface="Times New Roman" panose="02020603050405020304" pitchFamily="18" charset="0"/>
              </a:rPr>
              <a:t>Analysis:Tripoli</a:t>
            </a:r>
            <a:r>
              <a:rPr lang="en-US" sz="1200" dirty="0">
                <a:latin typeface="Times New Roman" panose="02020603050405020304" pitchFamily="18" charset="0"/>
                <a:cs typeface="Times New Roman" panose="02020603050405020304" pitchFamily="18" charset="0"/>
              </a:rPr>
              <a:t>, Misurata, Sirte, Benghazi, </a:t>
            </a:r>
            <a:r>
              <a:rPr lang="en-US" sz="1200" dirty="0" err="1">
                <a:latin typeface="Times New Roman" panose="02020603050405020304" pitchFamily="18" charset="0"/>
                <a:cs typeface="Times New Roman" panose="02020603050405020304" pitchFamily="18" charset="0"/>
              </a:rPr>
              <a:t>Derna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Gadamis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Sebha</a:t>
            </a:r>
            <a:r>
              <a:rPr lang="en-US" sz="1200" dirty="0">
                <a:latin typeface="Times New Roman" panose="02020603050405020304" pitchFamily="18" charset="0"/>
                <a:cs typeface="Times New Roman" panose="02020603050405020304" pitchFamily="18" charset="0"/>
              </a:rPr>
              <a:t>, Kufra</a:t>
            </a:r>
          </a:p>
        </p:txBody>
      </p:sp>
      <p:sp>
        <p:nvSpPr>
          <p:cNvPr id="253" name="Rectangle 252">
            <a:extLst>
              <a:ext uri="{FF2B5EF4-FFF2-40B4-BE49-F238E27FC236}">
                <a16:creationId xmlns:a16="http://schemas.microsoft.com/office/drawing/2014/main" id="{CDE803F5-59B2-4500-B1C3-7F030EC20C8F}"/>
              </a:ext>
            </a:extLst>
          </p:cNvPr>
          <p:cNvSpPr/>
          <p:nvPr/>
        </p:nvSpPr>
        <p:spPr>
          <a:xfrm>
            <a:off x="-58263" y="1406377"/>
            <a:ext cx="9202263" cy="307777"/>
          </a:xfrm>
          <a:prstGeom prst="rect">
            <a:avLst/>
          </a:prstGeom>
        </p:spPr>
        <p:txBody>
          <a:bodyPr wrap="square">
            <a:spAutoFit/>
          </a:bodyPr>
          <a:lstStyle/>
          <a:p>
            <a:pPr algn="l"/>
            <a:r>
              <a:rPr lang="en-US" sz="1200" b="0" i="0" u="none" strike="noStrike" baseline="0" dirty="0">
                <a:latin typeface="Times New Roman" panose="02020603050405020304" pitchFamily="18" charset="0"/>
                <a:cs typeface="Times New Roman" panose="02020603050405020304" pitchFamily="18" charset="0"/>
              </a:rPr>
              <a:t>Typical Meteorological </a:t>
            </a:r>
            <a:r>
              <a:rPr lang="en-US" sz="1400" b="0" i="0" u="none" strike="noStrike" baseline="0" dirty="0">
                <a:latin typeface="Times New Roman" panose="02020603050405020304" pitchFamily="18" charset="0"/>
                <a:cs typeface="Times New Roman" panose="02020603050405020304" pitchFamily="18" charset="0"/>
              </a:rPr>
              <a:t>Year</a:t>
            </a:r>
            <a:r>
              <a:rPr lang="en-US" sz="1200" b="0" i="0" u="none" strike="noStrike" baseline="0" dirty="0">
                <a:latin typeface="Times New Roman" panose="02020603050405020304" pitchFamily="18" charset="0"/>
                <a:cs typeface="Times New Roman" panose="02020603050405020304" pitchFamily="18" charset="0"/>
              </a:rPr>
              <a:t> (TMY) data represents the weather for a "median year”.</a:t>
            </a:r>
            <a:r>
              <a:rPr lang="en-US" sz="1200" b="0" i="0" u="none" strike="noStrike"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https://developer.nrel.gov/</a:t>
            </a:r>
            <a:endParaRPr lang="en-US" sz="1200" dirty="0">
              <a:latin typeface="Times New Roman" panose="02020603050405020304" pitchFamily="18" charset="0"/>
              <a:cs typeface="Times New Roman" panose="02020603050405020304" pitchFamily="18" charset="0"/>
            </a:endParaRPr>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926270" cy="89255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Capacity Factor is calculated based on Output power (</a:t>
            </a:r>
            <a:r>
              <a:rPr lang="en-US" sz="1400" dirty="0" err="1">
                <a:latin typeface="Times New Roman" panose="02020603050405020304" pitchFamily="18" charset="0"/>
                <a:cs typeface="Times New Roman" panose="02020603050405020304" pitchFamily="18" charset="0"/>
              </a:rPr>
              <a:t>PWac</a:t>
            </a:r>
            <a:r>
              <a:rPr lang="en-US" sz="14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p>
        </p:txBody>
      </p:sp>
      <p:pic>
        <p:nvPicPr>
          <p:cNvPr id="255" name="Picture 2">
            <a:extLst>
              <a:ext uri="{FF2B5EF4-FFF2-40B4-BE49-F238E27FC236}">
                <a16:creationId xmlns:a16="http://schemas.microsoft.com/office/drawing/2014/main" id="{16E635B3-012C-414B-912E-FB669EE441A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35301" y="2393785"/>
            <a:ext cx="3722624" cy="191560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7">
            <a:extLst>
              <a:ext uri="{FF2B5EF4-FFF2-40B4-BE49-F238E27FC236}">
                <a16:creationId xmlns:a16="http://schemas.microsoft.com/office/drawing/2014/main" id="{B83C7808-CDB8-4D0F-8EA2-108909EDF15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70" y="4339746"/>
            <a:ext cx="4100575" cy="2110087"/>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7E33F6EF-01D7-4204-8B52-45C444FCF6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56182" y="4246278"/>
            <a:ext cx="4103314" cy="2110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t="49477"/>
          <a:stretch/>
        </p:blipFill>
        <p:spPr>
          <a:xfrm>
            <a:off x="4608385" y="1775735"/>
            <a:ext cx="4441762" cy="659578"/>
          </a:xfrm>
          <a:prstGeom prst="rect">
            <a:avLst/>
          </a:prstGeom>
        </p:spPr>
      </p:pic>
    </p:spTree>
    <p:extLst>
      <p:ext uri="{BB962C8B-B14F-4D97-AF65-F5344CB8AC3E}">
        <p14:creationId xmlns:p14="http://schemas.microsoft.com/office/powerpoint/2010/main" val="422149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Wind Energy in 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844527" cy="1461939"/>
          </a:xfrm>
          <a:prstGeom prst="rect">
            <a:avLst/>
          </a:prstGeom>
          <a:noFill/>
        </p:spPr>
        <p:txBody>
          <a:bodyPr wrap="square">
            <a:spAutoFit/>
          </a:bodyPr>
          <a:lstStyle/>
          <a:p>
            <a:r>
              <a:rPr lang="en-US" sz="1300" dirty="0">
                <a:latin typeface="Times New Roman" panose="02020603050405020304" pitchFamily="18" charset="0"/>
                <a:cs typeface="Times New Roman" panose="02020603050405020304" pitchFamily="18" charset="0"/>
              </a:rPr>
              <a:t>The Capacity Factor is calculated based on Output power (</a:t>
            </a:r>
            <a:r>
              <a:rPr lang="en-US" sz="1300" dirty="0" err="1">
                <a:latin typeface="Times New Roman" panose="02020603050405020304" pitchFamily="18" charset="0"/>
                <a:cs typeface="Times New Roman" panose="02020603050405020304" pitchFamily="18" charset="0"/>
              </a:rPr>
              <a:t>PWac</a:t>
            </a:r>
            <a:r>
              <a:rPr lang="en-US" sz="13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Berlin in Germany has been added just for sake of comparison.</a:t>
            </a:r>
          </a:p>
        </p:txBody>
      </p:sp>
      <p:pic>
        <p:nvPicPr>
          <p:cNvPr id="24" name="Picture 23"/>
          <p:cNvPicPr>
            <a:picLocks noChangeAspect="1"/>
          </p:cNvPicPr>
          <p:nvPr/>
        </p:nvPicPr>
        <p:blipFill rotWithShape="1">
          <a:blip r:embed="rId2"/>
          <a:srcRect t="49303"/>
          <a:stretch/>
        </p:blipFill>
        <p:spPr>
          <a:xfrm>
            <a:off x="4608385" y="1794009"/>
            <a:ext cx="4340353" cy="646742"/>
          </a:xfrm>
          <a:prstGeom prst="rect">
            <a:avLst/>
          </a:prstGeom>
        </p:spPr>
      </p:pic>
      <p:grpSp>
        <p:nvGrpSpPr>
          <p:cNvPr id="61" name="Group 60"/>
          <p:cNvGrpSpPr/>
          <p:nvPr/>
        </p:nvGrpSpPr>
        <p:grpSpPr>
          <a:xfrm>
            <a:off x="34650" y="1911390"/>
            <a:ext cx="2437213" cy="2193624"/>
            <a:chOff x="0" y="0"/>
            <a:chExt cx="4994148" cy="4738116"/>
          </a:xfrm>
        </p:grpSpPr>
        <p:pic>
          <p:nvPicPr>
            <p:cNvPr id="62" name="Picture 61"/>
            <p:cNvPicPr/>
            <p:nvPr/>
          </p:nvPicPr>
          <p:blipFill>
            <a:blip r:embed="rId3"/>
            <a:stretch>
              <a:fillRect/>
            </a:stretch>
          </p:blipFill>
          <p:spPr>
            <a:xfrm>
              <a:off x="0" y="0"/>
              <a:ext cx="4994148" cy="4738116"/>
            </a:xfrm>
            <a:prstGeom prst="rect">
              <a:avLst/>
            </a:prstGeom>
          </p:spPr>
        </p:pic>
        <p:sp>
          <p:nvSpPr>
            <p:cNvPr id="63" name="Shape 126"/>
            <p:cNvSpPr/>
            <p:nvPr/>
          </p:nvSpPr>
          <p:spPr>
            <a:xfrm>
              <a:off x="1623060" y="223113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4" name="Shape 127"/>
            <p:cNvSpPr/>
            <p:nvPr/>
          </p:nvSpPr>
          <p:spPr>
            <a:xfrm>
              <a:off x="1623060" y="223113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5" name="Shape 128"/>
            <p:cNvSpPr/>
            <p:nvPr/>
          </p:nvSpPr>
          <p:spPr>
            <a:xfrm>
              <a:off x="381000" y="131368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6" name="Shape 129"/>
            <p:cNvSpPr/>
            <p:nvPr/>
          </p:nvSpPr>
          <p:spPr>
            <a:xfrm>
              <a:off x="381000" y="131368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7" name="Shape 130"/>
            <p:cNvSpPr/>
            <p:nvPr/>
          </p:nvSpPr>
          <p:spPr>
            <a:xfrm>
              <a:off x="3959352" y="302361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8" name="Shape 131"/>
            <p:cNvSpPr/>
            <p:nvPr/>
          </p:nvSpPr>
          <p:spPr>
            <a:xfrm>
              <a:off x="3959352" y="302361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9" name="Shape 132"/>
            <p:cNvSpPr/>
            <p:nvPr/>
          </p:nvSpPr>
          <p:spPr>
            <a:xfrm>
              <a:off x="3159252" y="65379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0" name="Shape 133"/>
            <p:cNvSpPr/>
            <p:nvPr/>
          </p:nvSpPr>
          <p:spPr>
            <a:xfrm>
              <a:off x="3159252" y="65379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1" name="Shape 134"/>
            <p:cNvSpPr/>
            <p:nvPr/>
          </p:nvSpPr>
          <p:spPr>
            <a:xfrm>
              <a:off x="3634740" y="4480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2" name="Shape 135"/>
            <p:cNvSpPr/>
            <p:nvPr/>
          </p:nvSpPr>
          <p:spPr>
            <a:xfrm>
              <a:off x="3634740" y="4480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3" name="Shape 136"/>
            <p:cNvSpPr/>
            <p:nvPr/>
          </p:nvSpPr>
          <p:spPr>
            <a:xfrm>
              <a:off x="2045208" y="1584960"/>
              <a:ext cx="99060" cy="97536"/>
            </a:xfrm>
            <a:custGeom>
              <a:avLst/>
              <a:gdLst/>
              <a:ahLst/>
              <a:cxnLst/>
              <a:rect l="0" t="0" r="0" b="0"/>
              <a:pathLst>
                <a:path w="99060" h="97536">
                  <a:moveTo>
                    <a:pt x="49530" y="0"/>
                  </a:moveTo>
                  <a:cubicBezTo>
                    <a:pt x="76835" y="0"/>
                    <a:pt x="99060" y="21844"/>
                    <a:pt x="99060" y="48768"/>
                  </a:cubicBezTo>
                  <a:cubicBezTo>
                    <a:pt x="99060" y="75692"/>
                    <a:pt x="76835" y="97536"/>
                    <a:pt x="49530" y="97536"/>
                  </a:cubicBezTo>
                  <a:cubicBezTo>
                    <a:pt x="22225" y="97536"/>
                    <a:pt x="0" y="75692"/>
                    <a:pt x="0" y="48768"/>
                  </a:cubicBezTo>
                  <a:cubicBezTo>
                    <a:pt x="0" y="21844"/>
                    <a:pt x="22225" y="0"/>
                    <a:pt x="4953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4" name="Shape 137"/>
            <p:cNvSpPr/>
            <p:nvPr/>
          </p:nvSpPr>
          <p:spPr>
            <a:xfrm>
              <a:off x="2045208" y="1584960"/>
              <a:ext cx="99060" cy="97536"/>
            </a:xfrm>
            <a:custGeom>
              <a:avLst/>
              <a:gdLst/>
              <a:ahLst/>
              <a:cxnLst/>
              <a:rect l="0" t="0" r="0" b="0"/>
              <a:pathLst>
                <a:path w="99060" h="97536">
                  <a:moveTo>
                    <a:pt x="0" y="48768"/>
                  </a:moveTo>
                  <a:cubicBezTo>
                    <a:pt x="0" y="21844"/>
                    <a:pt x="22225" y="0"/>
                    <a:pt x="49530" y="0"/>
                  </a:cubicBezTo>
                  <a:cubicBezTo>
                    <a:pt x="76835" y="0"/>
                    <a:pt x="99060" y="21844"/>
                    <a:pt x="99060" y="48768"/>
                  </a:cubicBezTo>
                  <a:cubicBezTo>
                    <a:pt x="99060" y="75692"/>
                    <a:pt x="76835" y="97536"/>
                    <a:pt x="49530" y="97536"/>
                  </a:cubicBezTo>
                  <a:cubicBezTo>
                    <a:pt x="22225" y="97536"/>
                    <a:pt x="0" y="75692"/>
                    <a:pt x="0" y="48768"/>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5" name="Shape 138"/>
            <p:cNvSpPr/>
            <p:nvPr/>
          </p:nvSpPr>
          <p:spPr>
            <a:xfrm>
              <a:off x="2180844" y="96774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6" name="Shape 139"/>
            <p:cNvSpPr/>
            <p:nvPr/>
          </p:nvSpPr>
          <p:spPr>
            <a:xfrm>
              <a:off x="2180844" y="96774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140"/>
            <p:cNvSpPr/>
            <p:nvPr/>
          </p:nvSpPr>
          <p:spPr>
            <a:xfrm>
              <a:off x="1796796" y="59436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8" name="Shape 141"/>
            <p:cNvSpPr/>
            <p:nvPr/>
          </p:nvSpPr>
          <p:spPr>
            <a:xfrm>
              <a:off x="1796796" y="59436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9" name="Shape 142"/>
            <p:cNvSpPr/>
            <p:nvPr/>
          </p:nvSpPr>
          <p:spPr>
            <a:xfrm>
              <a:off x="1310640" y="461772"/>
              <a:ext cx="114300" cy="117348"/>
            </a:xfrm>
            <a:custGeom>
              <a:avLst/>
              <a:gdLst/>
              <a:ahLst/>
              <a:cxnLst/>
              <a:rect l="0" t="0" r="0" b="0"/>
              <a:pathLst>
                <a:path w="114300" h="117348">
                  <a:moveTo>
                    <a:pt x="57150" y="0"/>
                  </a:moveTo>
                  <a:cubicBezTo>
                    <a:pt x="88773" y="0"/>
                    <a:pt x="114300" y="26289"/>
                    <a:pt x="114300" y="58674"/>
                  </a:cubicBezTo>
                  <a:cubicBezTo>
                    <a:pt x="114300" y="91059"/>
                    <a:pt x="88773" y="117348"/>
                    <a:pt x="57150" y="117348"/>
                  </a:cubicBezTo>
                  <a:cubicBezTo>
                    <a:pt x="25527" y="117348"/>
                    <a:pt x="0" y="91059"/>
                    <a:pt x="0" y="58674"/>
                  </a:cubicBezTo>
                  <a:cubicBezTo>
                    <a:pt x="0" y="26289"/>
                    <a:pt x="25527" y="0"/>
                    <a:pt x="5715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0" name="Shape 143"/>
            <p:cNvSpPr/>
            <p:nvPr/>
          </p:nvSpPr>
          <p:spPr>
            <a:xfrm>
              <a:off x="1310640" y="461772"/>
              <a:ext cx="114300" cy="117348"/>
            </a:xfrm>
            <a:custGeom>
              <a:avLst/>
              <a:gdLst/>
              <a:ahLst/>
              <a:cxnLst/>
              <a:rect l="0" t="0" r="0" b="0"/>
              <a:pathLst>
                <a:path w="114300" h="117348">
                  <a:moveTo>
                    <a:pt x="0" y="58674"/>
                  </a:moveTo>
                  <a:cubicBezTo>
                    <a:pt x="0" y="26289"/>
                    <a:pt x="25527" y="0"/>
                    <a:pt x="57150" y="0"/>
                  </a:cubicBezTo>
                  <a:cubicBezTo>
                    <a:pt x="88773" y="0"/>
                    <a:pt x="114300" y="26289"/>
                    <a:pt x="114300" y="58674"/>
                  </a:cubicBezTo>
                  <a:cubicBezTo>
                    <a:pt x="114300" y="91059"/>
                    <a:pt x="88773" y="117348"/>
                    <a:pt x="57150" y="117348"/>
                  </a:cubicBezTo>
                  <a:cubicBezTo>
                    <a:pt x="25527"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1" name="Shape 144"/>
            <p:cNvSpPr/>
            <p:nvPr/>
          </p:nvSpPr>
          <p:spPr>
            <a:xfrm>
              <a:off x="4305300" y="145084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2" name="Shape 145"/>
            <p:cNvSpPr/>
            <p:nvPr/>
          </p:nvSpPr>
          <p:spPr>
            <a:xfrm>
              <a:off x="4305300" y="145084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3" name="Shape 146"/>
            <p:cNvSpPr/>
            <p:nvPr/>
          </p:nvSpPr>
          <p:spPr>
            <a:xfrm>
              <a:off x="984504" y="41757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4" name="Shape 147"/>
            <p:cNvSpPr/>
            <p:nvPr/>
          </p:nvSpPr>
          <p:spPr>
            <a:xfrm>
              <a:off x="984504" y="41757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5" name="Shape 148"/>
            <p:cNvSpPr/>
            <p:nvPr/>
          </p:nvSpPr>
          <p:spPr>
            <a:xfrm>
              <a:off x="1612392" y="521208"/>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6" name="Shape 149"/>
            <p:cNvSpPr/>
            <p:nvPr/>
          </p:nvSpPr>
          <p:spPr>
            <a:xfrm>
              <a:off x="1612392" y="521208"/>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7" name="Shape 150"/>
            <p:cNvSpPr/>
            <p:nvPr/>
          </p:nvSpPr>
          <p:spPr>
            <a:xfrm>
              <a:off x="1237488" y="68732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8" name="Shape 151"/>
            <p:cNvSpPr/>
            <p:nvPr/>
          </p:nvSpPr>
          <p:spPr>
            <a:xfrm>
              <a:off x="1237488" y="68732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9" name="Shape 152"/>
            <p:cNvSpPr/>
            <p:nvPr/>
          </p:nvSpPr>
          <p:spPr>
            <a:xfrm>
              <a:off x="1595628" y="64617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0" name="Shape 153"/>
            <p:cNvSpPr/>
            <p:nvPr/>
          </p:nvSpPr>
          <p:spPr>
            <a:xfrm>
              <a:off x="1595628" y="64617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1" name="Shape 154"/>
            <p:cNvSpPr/>
            <p:nvPr/>
          </p:nvSpPr>
          <p:spPr>
            <a:xfrm>
              <a:off x="1469136" y="6385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2" name="Shape 155"/>
            <p:cNvSpPr/>
            <p:nvPr/>
          </p:nvSpPr>
          <p:spPr>
            <a:xfrm>
              <a:off x="1469136" y="6385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3" name="Shape 156"/>
            <p:cNvSpPr/>
            <p:nvPr/>
          </p:nvSpPr>
          <p:spPr>
            <a:xfrm>
              <a:off x="3122676" y="850392"/>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4" name="Shape 157"/>
            <p:cNvSpPr/>
            <p:nvPr/>
          </p:nvSpPr>
          <p:spPr>
            <a:xfrm>
              <a:off x="3122676" y="850392"/>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5" name="Shape 158"/>
            <p:cNvSpPr/>
            <p:nvPr/>
          </p:nvSpPr>
          <p:spPr>
            <a:xfrm>
              <a:off x="4148328" y="67970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6" name="Shape 159"/>
            <p:cNvSpPr/>
            <p:nvPr/>
          </p:nvSpPr>
          <p:spPr>
            <a:xfrm>
              <a:off x="4148328" y="67970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grpSp>
      <p:sp>
        <p:nvSpPr>
          <p:cNvPr id="3" name="Rectangle 2"/>
          <p:cNvSpPr/>
          <p:nvPr/>
        </p:nvSpPr>
        <p:spPr>
          <a:xfrm>
            <a:off x="8739" y="1154111"/>
            <a:ext cx="9069948" cy="649730"/>
          </a:xfrm>
          <a:prstGeom prst="rect">
            <a:avLst/>
          </a:prstGeom>
        </p:spPr>
        <p:txBody>
          <a:bodyPr wrap="square">
            <a:spAutoFit/>
          </a:bodyPr>
          <a:lstStyle/>
          <a:p>
            <a:pPr marL="6350" marR="0" indent="-6350">
              <a:lnSpc>
                <a:spcPct val="103000"/>
              </a:lnSpc>
              <a:spcBef>
                <a:spcPts val="0"/>
              </a:spcBef>
              <a:spcAft>
                <a:spcPts val="370"/>
              </a:spcAft>
            </a:pPr>
            <a:r>
              <a:rPr lang="en-US" sz="1100" dirty="0">
                <a:solidFill>
                  <a:srgbClr val="000000"/>
                </a:solidFill>
                <a:latin typeface="Calibri" panose="020F0502020204030204" pitchFamily="34" charset="0"/>
                <a:ea typeface="Calibri" panose="020F0502020204030204" pitchFamily="34" charset="0"/>
              </a:rPr>
              <a:t>Tripoli, </a:t>
            </a:r>
            <a:r>
              <a:rPr lang="en-US" sz="1100" dirty="0" err="1">
                <a:solidFill>
                  <a:srgbClr val="000000"/>
                </a:solidFill>
                <a:latin typeface="Calibri" panose="020F0502020204030204" pitchFamily="34" charset="0"/>
                <a:ea typeface="Calibri" panose="020F0502020204030204" pitchFamily="34" charset="0"/>
              </a:rPr>
              <a:t>Misurata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Tarhunah</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Ghanima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Msallata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Zuwara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Gharyan</a:t>
            </a:r>
            <a:r>
              <a:rPr lang="en-US" sz="1100" dirty="0">
                <a:solidFill>
                  <a:srgbClr val="000000"/>
                </a:solidFill>
                <a:latin typeface="Calibri" panose="020F0502020204030204" pitchFamily="34" charset="0"/>
                <a:ea typeface="Calibri" panose="020F0502020204030204" pitchFamily="34" charset="0"/>
              </a:rPr>
              <a:t>, Sirte, </a:t>
            </a:r>
            <a:r>
              <a:rPr lang="en-US" sz="1100" dirty="0" err="1">
                <a:solidFill>
                  <a:srgbClr val="000000"/>
                </a:solidFill>
                <a:latin typeface="Calibri" panose="020F0502020204030204" pitchFamily="34" charset="0"/>
                <a:ea typeface="Calibri" panose="020F0502020204030204" pitchFamily="34" charset="0"/>
              </a:rPr>
              <a:t>Benghazi,Magrun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Derna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Houn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Gadamis</a:t>
            </a:r>
            <a:r>
              <a:rPr lang="en-US" sz="1100" dirty="0">
                <a:solidFill>
                  <a:srgbClr val="000000"/>
                </a:solidFill>
                <a:latin typeface="Calibri" panose="020F0502020204030204" pitchFamily="34" charset="0"/>
                <a:ea typeface="Calibri" panose="020F0502020204030204" pitchFamily="34" charset="0"/>
              </a:rPr>
              <a:t>, Sabha, </a:t>
            </a:r>
            <a:r>
              <a:rPr lang="en-US" sz="1100" dirty="0" err="1">
                <a:solidFill>
                  <a:srgbClr val="000000"/>
                </a:solidFill>
                <a:latin typeface="Calibri" panose="020F0502020204030204" pitchFamily="34" charset="0"/>
                <a:ea typeface="Calibri" panose="020F0502020204030204" pitchFamily="34" charset="0"/>
              </a:rPr>
              <a:t>Kufra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Tobruk</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Jaghbub</a:t>
            </a:r>
            <a:endParaRPr lang="en-US" sz="1100" dirty="0">
              <a:solidFill>
                <a:srgbClr val="000000"/>
              </a:solidFill>
              <a:latin typeface="Calibri" panose="020F0502020204030204" pitchFamily="34" charset="0"/>
              <a:ea typeface="Calibri" panose="020F0502020204030204" pitchFamily="34" charset="0"/>
            </a:endParaRPr>
          </a:p>
          <a:p>
            <a:pPr marL="3175" marR="155575" indent="0">
              <a:lnSpc>
                <a:spcPct val="98000"/>
              </a:lnSpc>
              <a:spcBef>
                <a:spcPts val="0"/>
              </a:spcBef>
              <a:spcAft>
                <a:spcPts val="1550"/>
              </a:spcAft>
            </a:pPr>
            <a:r>
              <a:rPr lang="en-US" sz="1100" dirty="0">
                <a:solidFill>
                  <a:srgbClr val="000000"/>
                </a:solidFill>
                <a:latin typeface="Calibri" panose="020F0502020204030204" pitchFamily="34" charset="0"/>
                <a:ea typeface="Calibri" panose="020F0502020204030204" pitchFamily="34" charset="0"/>
              </a:rPr>
              <a:t>Typical Meteorological Year (TMY) data represents the weather for a "median year”. Data are retrieved from NREL’s Developer Network: </a:t>
            </a:r>
            <a:r>
              <a:rPr lang="en-US" sz="1100" dirty="0">
                <a:solidFill>
                  <a:srgbClr val="0563C1"/>
                </a:solidFill>
                <a:latin typeface="Calibri" panose="020F0502020204030204" pitchFamily="34" charset="0"/>
                <a:ea typeface="Calibri" panose="020F0502020204030204" pitchFamily="34" charset="0"/>
                <a:hlinkClick r:id="rId4"/>
              </a:rPr>
              <a:t>https://developer.nrel.gov/ </a:t>
            </a:r>
            <a:r>
              <a:rPr lang="en-US" sz="1100" dirty="0">
                <a:solidFill>
                  <a:srgbClr val="000000"/>
                </a:solidFill>
                <a:latin typeface="Calibri" panose="020F0502020204030204" pitchFamily="34" charset="0"/>
                <a:ea typeface="Calibri" panose="020F0502020204030204" pitchFamily="34" charset="0"/>
              </a:rPr>
              <a:t>Comparison of Monthly Average Wind Speed (m/s) at Height of 10m</a:t>
            </a:r>
          </a:p>
        </p:txBody>
      </p:sp>
      <p:pic>
        <p:nvPicPr>
          <p:cNvPr id="98" name="Picture 97"/>
          <p:cNvPicPr/>
          <p:nvPr/>
        </p:nvPicPr>
        <p:blipFill>
          <a:blip r:embed="rId5"/>
          <a:stretch>
            <a:fillRect/>
          </a:stretch>
        </p:blipFill>
        <p:spPr>
          <a:xfrm>
            <a:off x="2471863" y="2519253"/>
            <a:ext cx="3973978" cy="1528759"/>
          </a:xfrm>
          <a:prstGeom prst="rect">
            <a:avLst/>
          </a:prstGeom>
        </p:spPr>
      </p:pic>
      <p:pic>
        <p:nvPicPr>
          <p:cNvPr id="99" name="Picture 98"/>
          <p:cNvPicPr/>
          <p:nvPr/>
        </p:nvPicPr>
        <p:blipFill>
          <a:blip r:embed="rId6"/>
          <a:stretch>
            <a:fillRect/>
          </a:stretch>
        </p:blipFill>
        <p:spPr>
          <a:xfrm>
            <a:off x="1820473" y="4126514"/>
            <a:ext cx="5575824" cy="2673464"/>
          </a:xfrm>
          <a:prstGeom prst="rect">
            <a:avLst/>
          </a:prstGeom>
        </p:spPr>
      </p:pic>
    </p:spTree>
    <p:extLst>
      <p:ext uri="{BB962C8B-B14F-4D97-AF65-F5344CB8AC3E}">
        <p14:creationId xmlns:p14="http://schemas.microsoft.com/office/powerpoint/2010/main" val="412526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222613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289966"/>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2786945"/>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289966"/>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2826538"/>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186166"/>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291831"/>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2826538"/>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2334962"/>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259986"/>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pic>
        <p:nvPicPr>
          <p:cNvPr id="9" name="Picture 8"/>
          <p:cNvPicPr>
            <a:picLocks noChangeAspect="1"/>
          </p:cNvPicPr>
          <p:nvPr/>
        </p:nvPicPr>
        <p:blipFill>
          <a:blip r:embed="rId2"/>
          <a:stretch>
            <a:fillRect/>
          </a:stretch>
        </p:blipFill>
        <p:spPr>
          <a:xfrm>
            <a:off x="6500038" y="3634190"/>
            <a:ext cx="2275910" cy="1541963"/>
          </a:xfrm>
          <a:prstGeom prst="rect">
            <a:avLst/>
          </a:prstGeom>
        </p:spPr>
      </p:pic>
      <p:pic>
        <p:nvPicPr>
          <p:cNvPr id="11" name="Picture 10"/>
          <p:cNvPicPr>
            <a:picLocks noChangeAspect="1"/>
          </p:cNvPicPr>
          <p:nvPr/>
        </p:nvPicPr>
        <p:blipFill>
          <a:blip r:embed="rId3"/>
          <a:stretch>
            <a:fillRect/>
          </a:stretch>
        </p:blipFill>
        <p:spPr>
          <a:xfrm>
            <a:off x="5499587" y="5162096"/>
            <a:ext cx="3618361" cy="1204195"/>
          </a:xfrm>
          <a:prstGeom prst="rect">
            <a:avLst/>
          </a:prstGeom>
        </p:spPr>
      </p:pic>
      <p:pic>
        <p:nvPicPr>
          <p:cNvPr id="22" name="Picture 21">
            <a:extLst>
              <a:ext uri="{FF2B5EF4-FFF2-40B4-BE49-F238E27FC236}">
                <a16:creationId xmlns:a16="http://schemas.microsoft.com/office/drawing/2014/main" id="{535DA729-612C-4B41-AF24-A6EC826A8A92}"/>
              </a:ext>
            </a:extLst>
          </p:cNvPr>
          <p:cNvPicPr/>
          <p:nvPr/>
        </p:nvPicPr>
        <p:blipFill>
          <a:blip r:embed="rId4"/>
          <a:stretch>
            <a:fillRect/>
          </a:stretch>
        </p:blipFill>
        <p:spPr>
          <a:xfrm>
            <a:off x="27545" y="3640904"/>
            <a:ext cx="3113180" cy="599713"/>
          </a:xfrm>
          <a:prstGeom prst="rect">
            <a:avLst/>
          </a:prstGeom>
        </p:spPr>
      </p:pic>
      <p:pic>
        <p:nvPicPr>
          <p:cNvPr id="23" name="Picture 22">
            <a:extLst>
              <a:ext uri="{FF2B5EF4-FFF2-40B4-BE49-F238E27FC236}">
                <a16:creationId xmlns:a16="http://schemas.microsoft.com/office/drawing/2014/main" id="{02C21CB6-3A3C-42BB-9CF6-86AF446BC014}"/>
              </a:ext>
            </a:extLst>
          </p:cNvPr>
          <p:cNvPicPr/>
          <p:nvPr/>
        </p:nvPicPr>
        <p:blipFill>
          <a:blip r:embed="rId5"/>
          <a:stretch>
            <a:fillRect/>
          </a:stretch>
        </p:blipFill>
        <p:spPr>
          <a:xfrm>
            <a:off x="79867" y="4240617"/>
            <a:ext cx="2856764" cy="2199362"/>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2712" y="3648247"/>
            <a:ext cx="2306875" cy="2624070"/>
          </a:xfrm>
          <a:prstGeom prst="rect">
            <a:avLst/>
          </a:prstGeom>
          <a:ln>
            <a:solidFill>
              <a:schemeClr val="tx1"/>
            </a:solidFill>
          </a:ln>
        </p:spPr>
      </p:pic>
    </p:spTree>
    <p:extLst>
      <p:ext uri="{BB962C8B-B14F-4D97-AF65-F5344CB8AC3E}">
        <p14:creationId xmlns:p14="http://schemas.microsoft.com/office/powerpoint/2010/main" val="1918763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a:p>
        </p:txBody>
      </p:sp>
    </p:spTree>
    <p:extLst>
      <p:ext uri="{BB962C8B-B14F-4D97-AF65-F5344CB8AC3E}">
        <p14:creationId xmlns:p14="http://schemas.microsoft.com/office/powerpoint/2010/main" val="424385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D87093-4A99-B00B-18F5-B27B1CDE27B7}"/>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
        <p:nvSpPr>
          <p:cNvPr id="13" name="TextBox 12">
            <a:extLst>
              <a:ext uri="{FF2B5EF4-FFF2-40B4-BE49-F238E27FC236}">
                <a16:creationId xmlns:a16="http://schemas.microsoft.com/office/drawing/2014/main" id="{F118F4A1-C147-4960-A162-1A1DE8DE7119}"/>
              </a:ext>
            </a:extLst>
          </p:cNvPr>
          <p:cNvSpPr txBox="1"/>
          <p:nvPr/>
        </p:nvSpPr>
        <p:spPr>
          <a:xfrm>
            <a:off x="396309" y="5798205"/>
            <a:ext cx="8398441" cy="338554"/>
          </a:xfrm>
          <a:prstGeom prst="rect">
            <a:avLst/>
          </a:prstGeom>
          <a:noFill/>
        </p:spPr>
        <p:txBody>
          <a:bodyPr wrap="square">
            <a:spAutoFit/>
          </a:bodyPr>
          <a:lstStyle/>
          <a:p>
            <a:pPr algn="ctr"/>
            <a:r>
              <a:rPr lang="en-US" sz="1400" b="1" i="1" u="none" strike="noStrike" baseline="0" dirty="0">
                <a:latin typeface="CMR10"/>
              </a:rPr>
              <a:t>Shapely values for Regression of Eff-Score</a:t>
            </a:r>
            <a:r>
              <a:rPr lang="en-US" sz="1600" b="1" i="1" u="none" strike="noStrike" baseline="0" dirty="0">
                <a:latin typeface="CMR10"/>
              </a:rPr>
              <a:t> </a:t>
            </a:r>
            <a:r>
              <a:rPr lang="en-US" sz="1400" b="0" i="0" u="none" strike="noStrike" baseline="0" dirty="0">
                <a:latin typeface="CMR10"/>
              </a:rPr>
              <a:t>(Global, where Fuel and Time are</a:t>
            </a:r>
            <a:r>
              <a:rPr lang="en-US" sz="1200" dirty="0">
                <a:latin typeface="CMR10"/>
              </a:rPr>
              <a:t> normalized based on values of all routes)</a:t>
            </a:r>
            <a:endParaRPr lang="sv-SE" sz="1200" dirty="0"/>
          </a:p>
        </p:txBody>
      </p:sp>
      <p:sp>
        <p:nvSpPr>
          <p:cNvPr id="8" name="TextBox 7">
            <a:extLst>
              <a:ext uri="{FF2B5EF4-FFF2-40B4-BE49-F238E27FC236}">
                <a16:creationId xmlns:a16="http://schemas.microsoft.com/office/drawing/2014/main" id="{B32C73A8-E51A-49C1-83D0-09EBAB644352}"/>
              </a:ext>
            </a:extLst>
          </p:cNvPr>
          <p:cNvSpPr txBox="1"/>
          <p:nvPr/>
        </p:nvSpPr>
        <p:spPr>
          <a:xfrm>
            <a:off x="396309" y="6028316"/>
            <a:ext cx="8314347" cy="369332"/>
          </a:xfrm>
          <a:prstGeom prst="rect">
            <a:avLst/>
          </a:prstGeom>
          <a:noFill/>
        </p:spPr>
        <p:txBody>
          <a:bodyPr wrap="square">
            <a:spAutoFit/>
          </a:bodyPr>
          <a:lstStyle/>
          <a:p>
            <a:pPr algn="ctr"/>
            <a:r>
              <a:rPr lang="en-US" sz="1400" b="0" i="0" u="none" strike="noStrike" baseline="0" dirty="0">
                <a:latin typeface="CMR10"/>
              </a:rPr>
              <a:t>The </a:t>
            </a:r>
            <a:r>
              <a:rPr lang="en-US" sz="1400" b="0" i="0" u="none" strike="noStrike" baseline="0" dirty="0" err="1">
                <a:latin typeface="CMR10"/>
              </a:rPr>
              <a:t>spatio</a:t>
            </a:r>
            <a:r>
              <a:rPr lang="en-US" sz="1400" b="0" i="0" u="none" strike="noStrike" baseline="0" dirty="0">
                <a:latin typeface="CMR10"/>
              </a:rPr>
              <a:t>-temporal aggregation and using the efficiency score  (Global) leads to the </a:t>
            </a:r>
            <a:r>
              <a:rPr lang="en-US" sz="1400" b="1" i="1" dirty="0">
                <a:latin typeface="CMR10"/>
              </a:rPr>
              <a:t>C</a:t>
            </a:r>
            <a:r>
              <a:rPr lang="en-US" b="1" i="1" u="none" strike="noStrike" baseline="0" dirty="0">
                <a:latin typeface="CMR10"/>
              </a:rPr>
              <a:t>ausality</a:t>
            </a:r>
            <a:r>
              <a:rPr lang="en-US" sz="1400" b="0" i="0" u="none" strike="noStrike" baseline="0" dirty="0">
                <a:latin typeface="CMR10"/>
              </a:rPr>
              <a:t> </a:t>
            </a:r>
            <a:endParaRPr lang="sv-SE" sz="1400" dirty="0"/>
          </a:p>
        </p:txBody>
      </p:sp>
      <p:pic>
        <p:nvPicPr>
          <p:cNvPr id="3" name="Picture 2"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807084"/>
            <a:ext cx="4445631" cy="5056905"/>
          </a:xfrm>
          <a:prstGeom prst="rect">
            <a:avLst/>
          </a:prstGeom>
          <a:ln>
            <a:solidFill>
              <a:schemeClr val="tx1"/>
            </a:solidFill>
          </a:ln>
        </p:spPr>
      </p:pic>
      <p:sp>
        <p:nvSpPr>
          <p:cNvPr id="4" name="Slide Number Placeholder 2">
            <a:extLst>
              <a:ext uri="{FF2B5EF4-FFF2-40B4-BE49-F238E27FC236}">
                <a16:creationId xmlns:a16="http://schemas.microsoft.com/office/drawing/2014/main" id="{BE50BB3F-2549-6DC1-8DA0-AEF85D4B631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dirty="0"/>
          </a:p>
        </p:txBody>
      </p:sp>
      <p:sp>
        <p:nvSpPr>
          <p:cNvPr id="5" name="Rectangle 4">
            <a:extLst>
              <a:ext uri="{FF2B5EF4-FFF2-40B4-BE49-F238E27FC236}">
                <a16:creationId xmlns:a16="http://schemas.microsoft.com/office/drawing/2014/main" id="{D58B3F42-EC4A-9D3E-7E8A-E83902D9F15D}"/>
              </a:ext>
            </a:extLst>
          </p:cNvPr>
          <p:cNvSpPr/>
          <p:nvPr/>
        </p:nvSpPr>
        <p:spPr>
          <a:xfrm>
            <a:off x="1082599" y="313803"/>
            <a:ext cx="6784848" cy="461665"/>
          </a:xfrm>
          <a:prstGeom prst="rect">
            <a:avLst/>
          </a:prstGeom>
        </p:spPr>
        <p:txBody>
          <a:bodyPr wrap="square">
            <a:spAutoFit/>
          </a:bodyPr>
          <a:lstStyle/>
          <a:p>
            <a:pPr algn="ctr"/>
            <a:r>
              <a:rPr lang="en-US" sz="2400" b="1" dirty="0" err="1">
                <a:latin typeface="Times New Roman" panose="02020603050405020304" pitchFamily="18" charset="0"/>
                <a:cs typeface="Times New Roman" panose="02020603050405020304" pitchFamily="18" charset="0"/>
              </a:rPr>
              <a:t>Researchc</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492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437F71-6DE2-3E44-7647-4014D3983D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789"/>
          <a:stretch/>
        </p:blipFill>
        <p:spPr>
          <a:xfrm>
            <a:off x="4141787" y="3701812"/>
            <a:ext cx="4946652" cy="2410347"/>
          </a:xfrm>
          <a:prstGeom prst="rect">
            <a:avLst/>
          </a:prstGeom>
          <a:ln w="12700">
            <a:solidFill>
              <a:schemeClr val="tx1"/>
            </a:solidFill>
          </a:ln>
        </p:spPr>
      </p:pic>
      <p:sp>
        <p:nvSpPr>
          <p:cNvPr id="22" name="TextBox 21">
            <a:extLst>
              <a:ext uri="{FF2B5EF4-FFF2-40B4-BE49-F238E27FC236}">
                <a16:creationId xmlns:a16="http://schemas.microsoft.com/office/drawing/2014/main" id="{556A9A66-62BA-F73A-E3E1-B930794290A0}"/>
              </a:ext>
            </a:extLst>
          </p:cNvPr>
          <p:cNvSpPr txBox="1"/>
          <p:nvPr/>
        </p:nvSpPr>
        <p:spPr>
          <a:xfrm>
            <a:off x="48038" y="498195"/>
            <a:ext cx="3083187" cy="594009"/>
          </a:xfrm>
          <a:prstGeom prst="rect">
            <a:avLst/>
          </a:prstGeom>
          <a:solidFill>
            <a:schemeClr val="accent3">
              <a:lumMod val="20000"/>
              <a:lumOff val="80000"/>
            </a:schemeClr>
          </a:solidFill>
        </p:spPr>
        <p:txBody>
          <a:bodyPr wrap="square">
            <a:spAutoFit/>
          </a:bodyPr>
          <a:lstStyle/>
          <a:p>
            <a:pPr algn="ctr" defTabSz="889000">
              <a:lnSpc>
                <a:spcPct val="90000"/>
              </a:lnSpc>
              <a:spcBef>
                <a:spcPct val="0"/>
              </a:spcBef>
              <a:spcAft>
                <a:spcPct val="35000"/>
              </a:spcAft>
            </a:pPr>
            <a:r>
              <a:rPr lang="sv-SE" sz="1600" b="1" dirty="0"/>
              <a:t>Effeciency Score </a:t>
            </a:r>
            <a:r>
              <a:rPr lang="en-US" sz="1600" b="1" dirty="0">
                <a:solidFill>
                  <a:prstClr val="black"/>
                </a:solidFill>
                <a:latin typeface="Times New Roman" panose="02020603050405020304" pitchFamily="18" charset="0"/>
                <a:ea typeface="Times New Roman" charset="0"/>
                <a:cs typeface="Times New Roman" panose="02020603050405020304" pitchFamily="18" charset="0"/>
              </a:rPr>
              <a:t> </a:t>
            </a:r>
          </a:p>
          <a:p>
            <a:pPr marL="0" lvl="0" indent="0" defTabSz="889000">
              <a:lnSpc>
                <a:spcPct val="90000"/>
              </a:lnSpc>
              <a:spcBef>
                <a:spcPct val="0"/>
              </a:spcBef>
              <a:spcAft>
                <a:spcPct val="35000"/>
              </a:spcAft>
              <a:buNone/>
            </a:pPr>
            <a:r>
              <a:rPr lang="en-US" sz="1400" i="1" kern="1200" dirty="0">
                <a:solidFill>
                  <a:prstClr val="black"/>
                </a:solidFill>
                <a:latin typeface="Times New Roman" panose="02020603050405020304" pitchFamily="18" charset="0"/>
                <a:ea typeface="Times New Roman" charset="0"/>
                <a:cs typeface="Times New Roman" panose="02020603050405020304" pitchFamily="18" charset="0"/>
              </a:rPr>
              <a:t>It is calculated once for</a:t>
            </a:r>
            <a:r>
              <a:rPr lang="en-US" sz="1400" i="1" dirty="0">
                <a:solidFill>
                  <a:prstClr val="black"/>
                </a:solidFill>
                <a:latin typeface="Times New Roman" panose="02020603050405020304" pitchFamily="18" charset="0"/>
                <a:ea typeface="Times New Roman" charset="0"/>
                <a:cs typeface="Times New Roman" panose="02020603050405020304" pitchFamily="18" charset="0"/>
              </a:rPr>
              <a:t> the entire route.</a:t>
            </a:r>
            <a:endParaRPr lang="en-US" sz="1400" i="1" kern="1200" dirty="0">
              <a:solidFill>
                <a:prstClr val="black"/>
              </a:solidFill>
              <a:latin typeface="Times New Roman" panose="02020603050405020304" pitchFamily="18" charset="0"/>
              <a:ea typeface="Times New Roman" charset="0"/>
              <a:cs typeface="Times New Roman" panose="02020603050405020304" pitchFamily="18" charset="0"/>
            </a:endParaRPr>
          </a:p>
        </p:txBody>
      </p:sp>
      <p:sp>
        <p:nvSpPr>
          <p:cNvPr id="6" name="TextBox 5">
            <a:extLst>
              <a:ext uri="{FF2B5EF4-FFF2-40B4-BE49-F238E27FC236}">
                <a16:creationId xmlns:a16="http://schemas.microsoft.com/office/drawing/2014/main" id="{DE857CC7-CEC6-52F4-EAD6-5031F4ED51B2}"/>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pic>
        <p:nvPicPr>
          <p:cNvPr id="3" name="Picture 2">
            <a:extLst>
              <a:ext uri="{FF2B5EF4-FFF2-40B4-BE49-F238E27FC236}">
                <a16:creationId xmlns:a16="http://schemas.microsoft.com/office/drawing/2014/main" id="{2CA88ECD-1DD8-DC16-6E5C-2634DE1D63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511"/>
          <a:stretch/>
        </p:blipFill>
        <p:spPr>
          <a:xfrm>
            <a:off x="4134264" y="978346"/>
            <a:ext cx="4961698" cy="2410347"/>
          </a:xfrm>
          <a:prstGeom prst="rect">
            <a:avLst/>
          </a:prstGeom>
          <a:ln w="12700">
            <a:solidFill>
              <a:schemeClr val="tx1"/>
            </a:solidFill>
          </a:ln>
        </p:spPr>
      </p:pic>
      <p:grpSp>
        <p:nvGrpSpPr>
          <p:cNvPr id="5" name="Group 4">
            <a:extLst>
              <a:ext uri="{FF2B5EF4-FFF2-40B4-BE49-F238E27FC236}">
                <a16:creationId xmlns:a16="http://schemas.microsoft.com/office/drawing/2014/main" id="{1FC05EDB-F53D-44A6-75E9-95C9E124BC5E}"/>
              </a:ext>
            </a:extLst>
          </p:cNvPr>
          <p:cNvGrpSpPr/>
          <p:nvPr/>
        </p:nvGrpSpPr>
        <p:grpSpPr>
          <a:xfrm>
            <a:off x="36394" y="1273791"/>
            <a:ext cx="4025747" cy="2910386"/>
            <a:chOff x="4805751" y="885495"/>
            <a:chExt cx="4284274" cy="3556206"/>
          </a:xfrm>
        </p:grpSpPr>
        <p:grpSp>
          <p:nvGrpSpPr>
            <p:cNvPr id="7" name="Group 6">
              <a:extLst>
                <a:ext uri="{FF2B5EF4-FFF2-40B4-BE49-F238E27FC236}">
                  <a16:creationId xmlns:a16="http://schemas.microsoft.com/office/drawing/2014/main" id="{91FA2006-FA55-E2A4-013B-86A3EB24760B}"/>
                </a:ext>
              </a:extLst>
            </p:cNvPr>
            <p:cNvGrpSpPr/>
            <p:nvPr/>
          </p:nvGrpSpPr>
          <p:grpSpPr>
            <a:xfrm>
              <a:off x="4805751" y="885495"/>
              <a:ext cx="4284274" cy="3556206"/>
              <a:chOff x="4805751" y="885495"/>
              <a:chExt cx="4284274" cy="3556206"/>
            </a:xfrm>
          </p:grpSpPr>
          <p:grpSp>
            <p:nvGrpSpPr>
              <p:cNvPr id="9" name="Group 8">
                <a:extLst>
                  <a:ext uri="{FF2B5EF4-FFF2-40B4-BE49-F238E27FC236}">
                    <a16:creationId xmlns:a16="http://schemas.microsoft.com/office/drawing/2014/main" id="{11704324-6C57-1D80-2121-D99D8C227C75}"/>
                  </a:ext>
                </a:extLst>
              </p:cNvPr>
              <p:cNvGrpSpPr/>
              <p:nvPr/>
            </p:nvGrpSpPr>
            <p:grpSpPr>
              <a:xfrm>
                <a:off x="6179218" y="885495"/>
                <a:ext cx="2910807" cy="3556206"/>
                <a:chOff x="6233193" y="989531"/>
                <a:chExt cx="2910807" cy="3556206"/>
              </a:xfrm>
            </p:grpSpPr>
            <p:sp>
              <p:nvSpPr>
                <p:cNvPr id="15" name="Arrow: Curved Up 14">
                  <a:extLst>
                    <a:ext uri="{FF2B5EF4-FFF2-40B4-BE49-F238E27FC236}">
                      <a16:creationId xmlns:a16="http://schemas.microsoft.com/office/drawing/2014/main" id="{F9BEE2CA-9008-F383-2815-409DE65D9EA1}"/>
                    </a:ext>
                  </a:extLst>
                </p:cNvPr>
                <p:cNvSpPr/>
                <p:nvPr/>
              </p:nvSpPr>
              <p:spPr>
                <a:xfrm flipV="1">
                  <a:off x="6233193" y="989531"/>
                  <a:ext cx="1589451" cy="596055"/>
                </a:xfrm>
                <a:prstGeom prst="curvedUpArrow">
                  <a:avLst>
                    <a:gd name="adj1" fmla="val 23597"/>
                    <a:gd name="adj2" fmla="val 88760"/>
                    <a:gd name="adj3" fmla="val 38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87123BE4-0072-EF29-5981-4C2163843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568" y="1665440"/>
                  <a:ext cx="2737432" cy="2880297"/>
                </a:xfrm>
                <a:prstGeom prst="rect">
                  <a:avLst/>
                </a:prstGeom>
              </p:spPr>
            </p:pic>
          </p:grpSp>
          <p:grpSp>
            <p:nvGrpSpPr>
              <p:cNvPr id="10" name="Group 9">
                <a:extLst>
                  <a:ext uri="{FF2B5EF4-FFF2-40B4-BE49-F238E27FC236}">
                    <a16:creationId xmlns:a16="http://schemas.microsoft.com/office/drawing/2014/main" id="{B2C1DCC3-470F-282D-DD72-84515691EBB3}"/>
                  </a:ext>
                </a:extLst>
              </p:cNvPr>
              <p:cNvGrpSpPr/>
              <p:nvPr/>
            </p:nvGrpSpPr>
            <p:grpSpPr>
              <a:xfrm>
                <a:off x="4805751" y="1164161"/>
                <a:ext cx="1809362" cy="1986203"/>
                <a:chOff x="3430236" y="368250"/>
                <a:chExt cx="3103937" cy="3103937"/>
              </a:xfrm>
            </p:grpSpPr>
            <p:pic>
              <p:nvPicPr>
                <p:cNvPr id="11" name="Picture 10" descr="Map&#10;&#10;Description automatically generated">
                  <a:extLst>
                    <a:ext uri="{FF2B5EF4-FFF2-40B4-BE49-F238E27FC236}">
                      <a16:creationId xmlns:a16="http://schemas.microsoft.com/office/drawing/2014/main" id="{A3A801D6-79C6-E7CF-4F62-2C8C21277B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236" y="368250"/>
                  <a:ext cx="3103937" cy="3103937"/>
                </a:xfrm>
                <a:prstGeom prst="rect">
                  <a:avLst/>
                </a:prstGeom>
              </p:spPr>
            </p:pic>
            <p:sp>
              <p:nvSpPr>
                <p:cNvPr id="14" name="TextBox 13">
                  <a:extLst>
                    <a:ext uri="{FF2B5EF4-FFF2-40B4-BE49-F238E27FC236}">
                      <a16:creationId xmlns:a16="http://schemas.microsoft.com/office/drawing/2014/main" id="{AC662E24-5741-17D6-5D17-A5143F3AC803}"/>
                    </a:ext>
                  </a:extLst>
                </p:cNvPr>
                <p:cNvSpPr txBox="1"/>
                <p:nvPr/>
              </p:nvSpPr>
              <p:spPr>
                <a:xfrm rot="16200000">
                  <a:off x="5422784" y="1823504"/>
                  <a:ext cx="1920295" cy="292121"/>
                </a:xfrm>
                <a:prstGeom prst="rect">
                  <a:avLst/>
                </a:prstGeom>
                <a:noFill/>
              </p:spPr>
              <p:txBody>
                <a:bodyPr wrap="square" rtlCol="0">
                  <a:spAutoFit/>
                </a:bodyPr>
                <a:lstStyle/>
                <a:p>
                  <a:pPr algn="ctr"/>
                  <a:r>
                    <a:rPr lang="en-US" sz="600" dirty="0"/>
                    <a:t>EngineFuelRate (L/H)</a:t>
                  </a:r>
                  <a:endParaRPr lang="sv-SE" sz="600" dirty="0"/>
                </a:p>
              </p:txBody>
            </p:sp>
          </p:grpSp>
        </p:grpSp>
        <p:sp>
          <p:nvSpPr>
            <p:cNvPr id="8" name="TextBox 7">
              <a:extLst>
                <a:ext uri="{FF2B5EF4-FFF2-40B4-BE49-F238E27FC236}">
                  <a16:creationId xmlns:a16="http://schemas.microsoft.com/office/drawing/2014/main" id="{A1629A04-0B1C-F115-DC15-FBDBEF8DEF7A}"/>
                </a:ext>
              </a:extLst>
            </p:cNvPr>
            <p:cNvSpPr txBox="1"/>
            <p:nvPr/>
          </p:nvSpPr>
          <p:spPr>
            <a:xfrm rot="16200000">
              <a:off x="8245032" y="2842940"/>
              <a:ext cx="1428750" cy="200055"/>
            </a:xfrm>
            <a:prstGeom prst="rect">
              <a:avLst/>
            </a:prstGeom>
            <a:noFill/>
          </p:spPr>
          <p:txBody>
            <a:bodyPr wrap="square" rtlCol="0">
              <a:spAutoFit/>
            </a:bodyPr>
            <a:lstStyle/>
            <a:p>
              <a:pPr algn="ctr"/>
              <a:r>
                <a:rPr lang="en-US" sz="700" dirty="0"/>
                <a:t>EngineFuelRate</a:t>
              </a:r>
              <a:r>
                <a:rPr lang="en-US" sz="600" dirty="0"/>
                <a:t> (L/H)</a:t>
              </a:r>
              <a:endParaRPr lang="sv-SE" sz="600" dirty="0"/>
            </a:p>
          </p:txBody>
        </p:sp>
      </p:gr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96667AD-8035-2CB0-FE90-0A0B645801FD}"/>
                  </a:ext>
                </a:extLst>
              </p:cNvPr>
              <p:cNvSpPr txBox="1"/>
              <p:nvPr/>
            </p:nvSpPr>
            <p:spPr>
              <a:xfrm>
                <a:off x="48038" y="4580063"/>
                <a:ext cx="3978087" cy="533544"/>
              </a:xfrm>
              <a:prstGeom prst="rect">
                <a:avLst/>
              </a:prstGeom>
              <a:noFill/>
              <a:ln>
                <a:solidFill>
                  <a:srgbClr val="00B050"/>
                </a:solidFill>
              </a:ln>
            </p:spPr>
            <p:txBody>
              <a:bodyPr wrap="square">
                <a:spAutoFit/>
              </a:bodyPr>
              <a:lstStyle/>
              <a:p>
                <a14:m>
                  <m:oMath xmlns:m="http://schemas.openxmlformats.org/officeDocument/2006/math">
                    <m:r>
                      <a:rPr lang="en-US" sz="1400" i="1" dirty="0" smtClean="0">
                        <a:latin typeface="Cambria Math" panose="02040503050406030204" pitchFamily="18" charset="0"/>
                      </a:rPr>
                      <m:t>𝐸𝑓</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𝑓</m:t>
                        </m:r>
                      </m:e>
                      <m:sub>
                        <m:r>
                          <a:rPr lang="en-US" sz="1400" i="1" dirty="0">
                            <a:latin typeface="Cambria Math" panose="02040503050406030204" pitchFamily="18" charset="0"/>
                          </a:rPr>
                          <m:t>𝐶𝑜𝑠𝑡</m:t>
                        </m:r>
                      </m:sub>
                    </m:sSub>
                    <m:r>
                      <a:rPr lang="en-US" sz="1400" b="0" i="1" dirty="0" smtClean="0">
                        <a:latin typeface="Cambria Math" panose="02040503050406030204" pitchFamily="18" charset="0"/>
                      </a:rPr>
                      <m:t> </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i="1" dirty="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𝐹𝑢𝑒</m:t>
                        </m:r>
                        <m:sSub>
                          <m:sSubPr>
                            <m:ctrlPr>
                              <a:rPr lang="en-US" i="1" dirty="0" err="1">
                                <a:latin typeface="Cambria Math" panose="02040503050406030204" pitchFamily="18" charset="0"/>
                              </a:rPr>
                            </m:ctrlPr>
                          </m:sSubPr>
                          <m:e>
                            <m:r>
                              <a:rPr lang="en-US" i="1" dirty="0" err="1">
                                <a:latin typeface="Cambria Math" panose="02040503050406030204" pitchFamily="18" charset="0"/>
                              </a:rPr>
                              <m:t>𝑙</m:t>
                            </m:r>
                            <m:r>
                              <a:rPr lang="en-US" b="0" i="1" dirty="0" smtClean="0">
                                <a:latin typeface="Cambria Math" panose="02040503050406030204" pitchFamily="18" charset="0"/>
                              </a:rPr>
                              <m:t> </m:t>
                            </m:r>
                            <m:r>
                              <a:rPr lang="en-US" b="0" i="1" dirty="0" smtClean="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𝑇𝑖𝑚𝑒</m:t>
                            </m:r>
                            <m:r>
                              <a:rPr lang="en-US" b="0" i="1" dirty="0" smtClean="0">
                                <a:latin typeface="Cambria Math" panose="02040503050406030204" pitchFamily="18" charset="0"/>
                              </a:rPr>
                              <m:t> </m:t>
                            </m:r>
                            <m:r>
                              <a:rPr lang="en-US" b="0" i="1" dirty="0" smtClean="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i="1" dirty="0">
                            <a:latin typeface="Cambria Math" panose="02040503050406030204" pitchFamily="18" charset="0"/>
                          </a:rPr>
                          <m:t>)</m:t>
                        </m:r>
                      </m:num>
                      <m:den>
                        <m:r>
                          <a:rPr lang="en-US" i="1" dirty="0">
                            <a:latin typeface="Cambria Math" panose="02040503050406030204" pitchFamily="18" charset="0"/>
                          </a:rPr>
                          <m:t>(</m:t>
                        </m:r>
                        <m:r>
                          <a:rPr lang="en-US" i="1" dirty="0">
                            <a:latin typeface="Cambria Math" panose="02040503050406030204" pitchFamily="18" charset="0"/>
                          </a:rPr>
                          <m:t>𝐹𝑢𝑒</m:t>
                        </m:r>
                        <m:sSub>
                          <m:sSubPr>
                            <m:ctrlPr>
                              <a:rPr lang="en-US" i="1" dirty="0" err="1">
                                <a:latin typeface="Cambria Math" panose="02040503050406030204" pitchFamily="18" charset="0"/>
                              </a:rPr>
                            </m:ctrlPr>
                          </m:sSubPr>
                          <m:e>
                            <m:r>
                              <a:rPr lang="en-US" i="1" dirty="0" err="1">
                                <a:latin typeface="Cambria Math" panose="02040503050406030204" pitchFamily="18" charset="0"/>
                              </a:rPr>
                              <m:t>𝑙</m:t>
                            </m:r>
                            <m:r>
                              <a:rPr lang="en-US" i="1" dirty="0">
                                <a:latin typeface="Cambria Math" panose="02040503050406030204" pitchFamily="18" charset="0"/>
                              </a:rPr>
                              <m:t> </m:t>
                            </m:r>
                            <m:r>
                              <a:rPr lang="en-US" i="1" dirty="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𝑇𝑖𝑚𝑒</m:t>
                            </m:r>
                            <m:r>
                              <a:rPr lang="en-US" i="1" dirty="0">
                                <a:latin typeface="Cambria Math" panose="02040503050406030204" pitchFamily="18" charset="0"/>
                              </a:rPr>
                              <m:t> </m:t>
                            </m:r>
                            <m:r>
                              <a:rPr lang="en-US" i="1" dirty="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i="1" dirty="0">
                            <a:latin typeface="Cambria Math" panose="02040503050406030204" pitchFamily="18" charset="0"/>
                          </a:rPr>
                          <m:t>)</m:t>
                        </m:r>
                      </m:den>
                    </m:f>
                  </m:oMath>
                </a14:m>
                <a:endParaRPr lang="en-US" sz="1600" dirty="0"/>
              </a:p>
            </p:txBody>
          </p:sp>
        </mc:Choice>
        <mc:Fallback>
          <p:sp>
            <p:nvSpPr>
              <p:cNvPr id="17" name="TextBox 16">
                <a:extLst>
                  <a:ext uri="{FF2B5EF4-FFF2-40B4-BE49-F238E27FC236}">
                    <a16:creationId xmlns:a16="http://schemas.microsoft.com/office/drawing/2014/main" id="{D96667AD-8035-2CB0-FE90-0A0B645801FD}"/>
                  </a:ext>
                </a:extLst>
              </p:cNvPr>
              <p:cNvSpPr txBox="1">
                <a:spLocks noRot="1" noChangeAspect="1" noMove="1" noResize="1" noEditPoints="1" noAdjustHandles="1" noChangeArrowheads="1" noChangeShapeType="1" noTextEdit="1"/>
              </p:cNvSpPr>
              <p:nvPr/>
            </p:nvSpPr>
            <p:spPr>
              <a:xfrm>
                <a:off x="48038" y="4580063"/>
                <a:ext cx="3978087" cy="533544"/>
              </a:xfrm>
              <a:prstGeom prst="rect">
                <a:avLst/>
              </a:prstGeom>
              <a:blipFill>
                <a:blip r:embed="rId6"/>
                <a:stretch>
                  <a:fillRect b="-4444"/>
                </a:stretch>
              </a:blipFill>
              <a:ln>
                <a:solidFill>
                  <a:srgbClr val="00B05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0AA608E-55EB-25F8-35EB-C5B4A975974F}"/>
                  </a:ext>
                </a:extLst>
              </p:cNvPr>
              <p:cNvSpPr txBox="1"/>
              <p:nvPr/>
            </p:nvSpPr>
            <p:spPr>
              <a:xfrm>
                <a:off x="36394" y="5270765"/>
                <a:ext cx="2947989" cy="369332"/>
              </a:xfrm>
              <a:prstGeom prst="rect">
                <a:avLst/>
              </a:prstGeom>
              <a:noFill/>
              <a:ln w="12700">
                <a:solidFill>
                  <a:schemeClr val="accent6"/>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𝐸𝑓</m:t>
                          </m:r>
                          <m:r>
                            <a:rPr lang="en-US" i="1" dirty="0">
                              <a:latin typeface="Cambria Math" panose="02040503050406030204" pitchFamily="18" charset="0"/>
                            </a:rPr>
                            <m:t>𝑓</m:t>
                          </m:r>
                        </m:e>
                        <m:sub>
                          <m:r>
                            <a:rPr lang="en-US" b="0" i="1" dirty="0" smtClean="0">
                              <a:latin typeface="Cambria Math" panose="02040503050406030204" pitchFamily="18" charset="0"/>
                            </a:rPr>
                            <m:t>𝑠𝑐𝑜𝑟𝑒</m:t>
                          </m:r>
                        </m:sub>
                      </m:sSub>
                      <m:r>
                        <a:rPr lang="en-US" b="0" i="1" dirty="0" smtClean="0">
                          <a:latin typeface="Cambria Math" panose="02040503050406030204" pitchFamily="18" charset="0"/>
                        </a:rPr>
                        <m:t>=1−</m:t>
                      </m:r>
                      <m:r>
                        <a:rPr lang="en-US" i="1" dirty="0" smtClean="0">
                          <a:latin typeface="Cambria Math" panose="02040503050406030204" pitchFamily="18" charset="0"/>
                        </a:rPr>
                        <m:t>𝐸𝑓</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𝐶𝑜𝑠𝑡</m:t>
                          </m:r>
                        </m:sub>
                      </m:sSub>
                    </m:oMath>
                  </m:oMathPara>
                </a14:m>
                <a:endParaRPr lang="en-US" sz="2400" dirty="0"/>
              </a:p>
            </p:txBody>
          </p:sp>
        </mc:Choice>
        <mc:Fallback>
          <p:sp>
            <p:nvSpPr>
              <p:cNvPr id="23" name="TextBox 22">
                <a:extLst>
                  <a:ext uri="{FF2B5EF4-FFF2-40B4-BE49-F238E27FC236}">
                    <a16:creationId xmlns:a16="http://schemas.microsoft.com/office/drawing/2014/main" id="{B0AA608E-55EB-25F8-35EB-C5B4A975974F}"/>
                  </a:ext>
                </a:extLst>
              </p:cNvPr>
              <p:cNvSpPr txBox="1">
                <a:spLocks noRot="1" noChangeAspect="1" noMove="1" noResize="1" noEditPoints="1" noAdjustHandles="1" noChangeArrowheads="1" noChangeShapeType="1" noTextEdit="1"/>
              </p:cNvSpPr>
              <p:nvPr/>
            </p:nvSpPr>
            <p:spPr>
              <a:xfrm>
                <a:off x="36394" y="5270765"/>
                <a:ext cx="2947989" cy="369332"/>
              </a:xfrm>
              <a:prstGeom prst="rect">
                <a:avLst/>
              </a:prstGeom>
              <a:blipFill>
                <a:blip r:embed="rId7"/>
                <a:stretch>
                  <a:fillRect b="-11290"/>
                </a:stretch>
              </a:blipFill>
              <a:ln w="12700">
                <a:solidFill>
                  <a:schemeClr val="accent6"/>
                </a:solid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1378700A-D9BB-C8BF-D4C8-E9DE000CE0C9}"/>
              </a:ext>
            </a:extLst>
          </p:cNvPr>
          <p:cNvSpPr txBox="1"/>
          <p:nvPr/>
        </p:nvSpPr>
        <p:spPr>
          <a:xfrm>
            <a:off x="0" y="4106725"/>
            <a:ext cx="2447364"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1754 sequences </a:t>
            </a:r>
            <a:r>
              <a:rPr lang="en-US" sz="1600" dirty="0">
                <a:latin typeface="Times New Roman" panose="02020603050405020304" pitchFamily="18" charset="0"/>
                <a:cs typeface="Times New Roman" panose="02020603050405020304" pitchFamily="18" charset="0"/>
              </a:rPr>
              <a:t>(Routes)</a:t>
            </a:r>
            <a:endParaRPr lang="en-US" dirty="0">
              <a:latin typeface="Times New Roman" panose="02020603050405020304" pitchFamily="18" charset="0"/>
              <a:cs typeface="Times New Roman" panose="02020603050405020304" pitchFamily="18" charset="0"/>
            </a:endParaRPr>
          </a:p>
        </p:txBody>
      </p:sp>
      <p:sp>
        <p:nvSpPr>
          <p:cNvPr id="25" name="Slide Number Placeholder 2">
            <a:extLst>
              <a:ext uri="{FF2B5EF4-FFF2-40B4-BE49-F238E27FC236}">
                <a16:creationId xmlns:a16="http://schemas.microsoft.com/office/drawing/2014/main" id="{A7B519FD-521D-C632-2BB7-BCFB612BDB1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sp>
        <p:nvSpPr>
          <p:cNvPr id="26" name="Rectangle 25">
            <a:extLst>
              <a:ext uri="{FF2B5EF4-FFF2-40B4-BE49-F238E27FC236}">
                <a16:creationId xmlns:a16="http://schemas.microsoft.com/office/drawing/2014/main" id="{63339904-B8CF-9069-99FB-F2A8C684274C}"/>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11580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28</a:t>
            </a:fld>
            <a:endParaRPr lang="en-US" dirty="0"/>
          </a:p>
        </p:txBody>
      </p:sp>
    </p:spTree>
    <p:extLst>
      <p:ext uri="{BB962C8B-B14F-4D97-AF65-F5344CB8AC3E}">
        <p14:creationId xmlns:p14="http://schemas.microsoft.com/office/powerpoint/2010/main" val="69891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1CE3F9F1-EF65-4622-4DCD-EC94B6E3C97F}"/>
              </a:ext>
            </a:extLst>
          </p:cNvPr>
          <p:cNvGraphicFramePr>
            <a:graphicFrameLocks noGrp="1"/>
          </p:cNvGraphicFramePr>
          <p:nvPr>
            <p:extLst>
              <p:ext uri="{D42A27DB-BD31-4B8C-83A1-F6EECF244321}">
                <p14:modId xmlns:p14="http://schemas.microsoft.com/office/powerpoint/2010/main" val="2952772873"/>
              </p:ext>
            </p:extLst>
          </p:nvPr>
        </p:nvGraphicFramePr>
        <p:xfrm>
          <a:off x="71927" y="4168401"/>
          <a:ext cx="3766608" cy="1338835"/>
        </p:xfrm>
        <a:graphic>
          <a:graphicData uri="http://schemas.openxmlformats.org/drawingml/2006/table">
            <a:tbl>
              <a:tblPr>
                <a:tableStyleId>{F5AB1C69-6EDB-4FF4-983F-18BD219EF322}</a:tableStyleId>
              </a:tblPr>
              <a:tblGrid>
                <a:gridCol w="941652">
                  <a:extLst>
                    <a:ext uri="{9D8B030D-6E8A-4147-A177-3AD203B41FA5}">
                      <a16:colId xmlns:a16="http://schemas.microsoft.com/office/drawing/2014/main" val="3592573505"/>
                    </a:ext>
                  </a:extLst>
                </a:gridCol>
                <a:gridCol w="941652">
                  <a:extLst>
                    <a:ext uri="{9D8B030D-6E8A-4147-A177-3AD203B41FA5}">
                      <a16:colId xmlns:a16="http://schemas.microsoft.com/office/drawing/2014/main" val="1263642242"/>
                    </a:ext>
                  </a:extLst>
                </a:gridCol>
                <a:gridCol w="941652">
                  <a:extLst>
                    <a:ext uri="{9D8B030D-6E8A-4147-A177-3AD203B41FA5}">
                      <a16:colId xmlns:a16="http://schemas.microsoft.com/office/drawing/2014/main" val="1650947838"/>
                    </a:ext>
                  </a:extLst>
                </a:gridCol>
                <a:gridCol w="941652">
                  <a:extLst>
                    <a:ext uri="{9D8B030D-6E8A-4147-A177-3AD203B41FA5}">
                      <a16:colId xmlns:a16="http://schemas.microsoft.com/office/drawing/2014/main" val="118574498"/>
                    </a:ext>
                  </a:extLst>
                </a:gridCol>
              </a:tblGrid>
              <a:tr h="267767">
                <a:tc>
                  <a:txBody>
                    <a:bodyPr/>
                    <a:lstStyle/>
                    <a:p>
                      <a:pPr algn="ctr" fontAlgn="b"/>
                      <a:endParaRPr lang="en-US" sz="14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dirty="0" err="1">
                          <a:effectLst/>
                        </a:rPr>
                        <a:t>SOG_Meas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a:effectLst/>
                        </a:rPr>
                        <a:t>SOG_Pred</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dirty="0">
                          <a:effectLst/>
                        </a:rPr>
                        <a:t>Improve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969874652"/>
                  </a:ext>
                </a:extLst>
              </a:tr>
              <a:tr h="267767">
                <a:tc>
                  <a:txBody>
                    <a:bodyPr/>
                    <a:lstStyle/>
                    <a:p>
                      <a:pPr algn="ctr" fontAlgn="t"/>
                      <a:r>
                        <a:rPr lang="en-US" sz="1400" u="none" strike="noStrike" dirty="0">
                          <a:effectLst/>
                        </a:rPr>
                        <a:t>Fuel</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2228.28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2105.21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5.52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9906379"/>
                  </a:ext>
                </a:extLst>
              </a:tr>
              <a:tr h="267767">
                <a:tc>
                  <a:txBody>
                    <a:bodyPr/>
                    <a:lstStyle/>
                    <a:p>
                      <a:pPr algn="ctr" fontAlgn="t"/>
                      <a:r>
                        <a:rPr lang="en-US" sz="1400" u="none" strike="noStrike" dirty="0">
                          <a:effectLst/>
                        </a:rPr>
                        <a:t>Time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85.96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82.57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3.94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5124314"/>
                  </a:ext>
                </a:extLst>
              </a:tr>
              <a:tr h="267767">
                <a:tc>
                  <a:txBody>
                    <a:bodyPr/>
                    <a:lstStyle/>
                    <a:p>
                      <a:pPr algn="ctr" fontAlgn="t"/>
                      <a:r>
                        <a:rPr lang="en-US" sz="1400" u="none" strike="noStrike" dirty="0">
                          <a:effectLst/>
                        </a:rPr>
                        <a:t>Distance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1125.82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1082.77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3.82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38534473"/>
                  </a:ext>
                </a:extLst>
              </a:tr>
              <a:tr h="267767">
                <a:tc>
                  <a:txBody>
                    <a:bodyPr/>
                    <a:lstStyle/>
                    <a:p>
                      <a:pPr algn="ctr" fontAlgn="t"/>
                      <a:r>
                        <a:rPr lang="en-US" sz="1400" u="none" strike="noStrike" dirty="0">
                          <a:effectLst/>
                        </a:rPr>
                        <a:t>SOG(avg)</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-4.65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820287304"/>
                  </a:ext>
                </a:extLst>
              </a:tr>
            </a:tbl>
          </a:graphicData>
        </a:graphic>
      </p:graphicFrame>
      <p:graphicFrame>
        <p:nvGraphicFramePr>
          <p:cNvPr id="26" name="Table 25">
            <a:extLst>
              <a:ext uri="{FF2B5EF4-FFF2-40B4-BE49-F238E27FC236}">
                <a16:creationId xmlns:a16="http://schemas.microsoft.com/office/drawing/2014/main" id="{DA7CB6F1-A62E-E820-696F-C17B860B62B2}"/>
              </a:ext>
            </a:extLst>
          </p:cNvPr>
          <p:cNvGraphicFramePr>
            <a:graphicFrameLocks noGrp="1"/>
          </p:cNvGraphicFramePr>
          <p:nvPr>
            <p:extLst>
              <p:ext uri="{D42A27DB-BD31-4B8C-83A1-F6EECF244321}">
                <p14:modId xmlns:p14="http://schemas.microsoft.com/office/powerpoint/2010/main" val="1255351224"/>
              </p:ext>
            </p:extLst>
          </p:nvPr>
        </p:nvGraphicFramePr>
        <p:xfrm>
          <a:off x="75440" y="5692089"/>
          <a:ext cx="3352316" cy="864870"/>
        </p:xfrm>
        <a:graphic>
          <a:graphicData uri="http://schemas.openxmlformats.org/drawingml/2006/table">
            <a:tbl>
              <a:tblPr>
                <a:tableStyleId>{F5AB1C69-6EDB-4FF4-983F-18BD219EF322}</a:tableStyleId>
              </a:tblPr>
              <a:tblGrid>
                <a:gridCol w="1188720">
                  <a:extLst>
                    <a:ext uri="{9D8B030D-6E8A-4147-A177-3AD203B41FA5}">
                      <a16:colId xmlns:a16="http://schemas.microsoft.com/office/drawing/2014/main" val="531433664"/>
                    </a:ext>
                  </a:extLst>
                </a:gridCol>
                <a:gridCol w="1081798">
                  <a:extLst>
                    <a:ext uri="{9D8B030D-6E8A-4147-A177-3AD203B41FA5}">
                      <a16:colId xmlns:a16="http://schemas.microsoft.com/office/drawing/2014/main" val="1517135268"/>
                    </a:ext>
                  </a:extLst>
                </a:gridCol>
                <a:gridCol w="1081798">
                  <a:extLst>
                    <a:ext uri="{9D8B030D-6E8A-4147-A177-3AD203B41FA5}">
                      <a16:colId xmlns:a16="http://schemas.microsoft.com/office/drawing/2014/main" val="3986288729"/>
                    </a:ext>
                  </a:extLst>
                </a:gridCol>
              </a:tblGrid>
              <a:tr h="182880">
                <a:tc>
                  <a:txBody>
                    <a:bodyPr/>
                    <a:lstStyle/>
                    <a:p>
                      <a:pPr algn="ctr" fontAlgn="b"/>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rPr>
                        <a:t>Improved Routes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rPr>
                        <a:t>Not-</a:t>
                      </a:r>
                      <a:r>
                        <a:rPr lang="en-US" sz="1400" u="none" strike="noStrike" dirty="0" err="1">
                          <a:effectLst/>
                        </a:rPr>
                        <a:t>Impoved</a:t>
                      </a:r>
                      <a:r>
                        <a:rPr lang="en-US" sz="1400" u="none" strike="noStrike" dirty="0">
                          <a:effectLst/>
                        </a:rPr>
                        <a:t> Routes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076614"/>
                  </a:ext>
                </a:extLst>
              </a:tr>
              <a:tr h="182880">
                <a:tc>
                  <a:txBody>
                    <a:bodyPr/>
                    <a:lstStyle/>
                    <a:p>
                      <a:pPr algn="ctr" fontAlgn="t"/>
                      <a:r>
                        <a:rPr lang="en-US" sz="1400" u="none" strike="noStrike">
                          <a:effectLst/>
                        </a:rPr>
                        <a:t>Count</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283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6601195"/>
                  </a:ext>
                </a:extLst>
              </a:tr>
              <a:tr h="182880">
                <a:tc>
                  <a:txBody>
                    <a:bodyPr/>
                    <a:lstStyle/>
                    <a:p>
                      <a:pPr algn="ctr" fontAlgn="t"/>
                      <a:r>
                        <a:rPr lang="en-US" sz="1400" u="none" strike="noStrike" dirty="0">
                          <a:effectLst/>
                        </a:rPr>
                        <a:t>Percentage(%) </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84.73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944602"/>
                  </a:ext>
                </a:extLst>
              </a:tr>
            </a:tbl>
          </a:graphicData>
        </a:graphic>
      </p:graphicFrame>
      <p:sp>
        <p:nvSpPr>
          <p:cNvPr id="2" name="TextBox 1">
            <a:extLst>
              <a:ext uri="{FF2B5EF4-FFF2-40B4-BE49-F238E27FC236}">
                <a16:creationId xmlns:a16="http://schemas.microsoft.com/office/drawing/2014/main" id="{1761E315-95BE-25A3-7A18-2FC829C0FB20}"/>
              </a:ext>
            </a:extLst>
          </p:cNvPr>
          <p:cNvSpPr txBox="1"/>
          <p:nvPr/>
        </p:nvSpPr>
        <p:spPr>
          <a:xfrm>
            <a:off x="5943600" y="541667"/>
            <a:ext cx="3105150" cy="830997"/>
          </a:xfrm>
          <a:prstGeom prst="rect">
            <a:avLst/>
          </a:prstGeom>
          <a:solidFill>
            <a:schemeClr val="bg1">
              <a:lumMod val="95000"/>
            </a:schemeClr>
          </a:solidFill>
          <a:ln w="28575">
            <a:noFill/>
          </a:ln>
        </p:spPr>
        <p:txBody>
          <a:bodyPr wrap="square">
            <a:spAutoFit/>
          </a:bodyPr>
          <a:lstStyle/>
          <a:p>
            <a:r>
              <a:rPr lang="en-US" sz="1400" b="1" dirty="0">
                <a:latin typeface="Times New Roman" panose="02020603050405020304" pitchFamily="18" charset="0"/>
                <a:cs typeface="Times New Roman" panose="02020603050405020304" pitchFamily="18" charset="0"/>
              </a:rPr>
              <a:t>Train data that have </a:t>
            </a:r>
            <a:r>
              <a:rPr lang="en-US" sz="1400" b="1" dirty="0" err="1">
                <a:latin typeface="Times New Roman" panose="02020603050405020304" pitchFamily="18" charset="0"/>
                <a:cs typeface="Times New Roman" panose="02020603050405020304" pitchFamily="18" charset="0"/>
              </a:rPr>
              <a:t>Eff_Score</a:t>
            </a:r>
            <a:r>
              <a:rPr lang="en-US" sz="1400" b="1" dirty="0">
                <a:latin typeface="Times New Roman" panose="02020603050405020304" pitchFamily="18" charset="0"/>
                <a:cs typeface="Times New Roman" panose="02020603050405020304" pitchFamily="18" charset="0"/>
              </a:rPr>
              <a:t> &gt; Q</a:t>
            </a:r>
            <a:r>
              <a:rPr lang="en-US" sz="1400" b="1" baseline="30000" dirty="0">
                <a:latin typeface="Times New Roman" panose="02020603050405020304" pitchFamily="18" charset="0"/>
                <a:cs typeface="Times New Roman" panose="02020603050405020304" pitchFamily="18" charset="0"/>
              </a:rPr>
              <a:t>75th</a:t>
            </a: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to Predict SOG</a:t>
            </a:r>
            <a:r>
              <a:rPr lang="en-US" sz="1400" b="1"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Q</a:t>
            </a:r>
            <a:r>
              <a:rPr lang="en-US" sz="1600" baseline="30000" dirty="0">
                <a:latin typeface="Times New Roman" panose="02020603050405020304" pitchFamily="18" charset="0"/>
                <a:cs typeface="Times New Roman" panose="02020603050405020304" pitchFamily="18" charset="0"/>
              </a:rPr>
              <a:t>75th </a:t>
            </a:r>
            <a:r>
              <a:rPr lang="en-US" sz="1600" dirty="0">
                <a:latin typeface="Times New Roman" panose="02020603050405020304" pitchFamily="18" charset="0"/>
                <a:cs typeface="Times New Roman" panose="02020603050405020304" pitchFamily="18" charset="0"/>
              </a:rPr>
              <a:t>= 0.5360</a:t>
            </a:r>
            <a:endParaRPr lang="en-US" sz="1600" dirty="0"/>
          </a:p>
        </p:txBody>
      </p:sp>
      <p:pic>
        <p:nvPicPr>
          <p:cNvPr id="23" name="Picture 22">
            <a:extLst>
              <a:ext uri="{FF2B5EF4-FFF2-40B4-BE49-F238E27FC236}">
                <a16:creationId xmlns:a16="http://schemas.microsoft.com/office/drawing/2014/main" id="{0E37C052-EE96-E21B-9D24-51A6BDCC5F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77" t="9154" r="8241"/>
          <a:stretch/>
        </p:blipFill>
        <p:spPr>
          <a:xfrm>
            <a:off x="4273326" y="3677144"/>
            <a:ext cx="4909971" cy="1741990"/>
          </a:xfrm>
          <a:prstGeom prst="rect">
            <a:avLst/>
          </a:prstGeom>
        </p:spPr>
      </p:pic>
      <p:pic>
        <p:nvPicPr>
          <p:cNvPr id="3" name="Picture 2">
            <a:extLst>
              <a:ext uri="{FF2B5EF4-FFF2-40B4-BE49-F238E27FC236}">
                <a16:creationId xmlns:a16="http://schemas.microsoft.com/office/drawing/2014/main" id="{B2242710-9416-59F4-8450-D3B7E7E30C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4" y="1316611"/>
            <a:ext cx="4748613" cy="2393982"/>
          </a:xfrm>
          <a:prstGeom prst="rect">
            <a:avLst/>
          </a:prstGeom>
        </p:spPr>
      </p:pic>
      <p:sp>
        <p:nvSpPr>
          <p:cNvPr id="4" name="TextBox 3">
            <a:extLst>
              <a:ext uri="{FF2B5EF4-FFF2-40B4-BE49-F238E27FC236}">
                <a16:creationId xmlns:a16="http://schemas.microsoft.com/office/drawing/2014/main" id="{F6CEA6DA-7990-933E-7676-A3AD26B916D1}"/>
              </a:ext>
            </a:extLst>
          </p:cNvPr>
          <p:cNvSpPr txBox="1"/>
          <p:nvPr/>
        </p:nvSpPr>
        <p:spPr>
          <a:xfrm>
            <a:off x="6611692" y="174635"/>
            <a:ext cx="2444994" cy="341632"/>
          </a:xfrm>
          <a:prstGeom prst="rect">
            <a:avLst/>
          </a:prstGeom>
          <a:solidFill>
            <a:schemeClr val="accent6">
              <a:lumMod val="40000"/>
              <a:lumOff val="60000"/>
            </a:schemeClr>
          </a:solidFill>
          <a:ln>
            <a:solidFill>
              <a:schemeClr val="accent6">
                <a:lumMod val="40000"/>
                <a:lumOff val="60000"/>
              </a:schemeClr>
            </a:solidFill>
          </a:ln>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grpSp>
        <p:nvGrpSpPr>
          <p:cNvPr id="8" name="Group 7">
            <a:extLst>
              <a:ext uri="{FF2B5EF4-FFF2-40B4-BE49-F238E27FC236}">
                <a16:creationId xmlns:a16="http://schemas.microsoft.com/office/drawing/2014/main" id="{F9559D01-BD14-7845-0E58-8E9F81B36932}"/>
              </a:ext>
            </a:extLst>
          </p:cNvPr>
          <p:cNvGrpSpPr/>
          <p:nvPr/>
        </p:nvGrpSpPr>
        <p:grpSpPr>
          <a:xfrm>
            <a:off x="4909646" y="1425073"/>
            <a:ext cx="4148134" cy="2074068"/>
            <a:chOff x="4909646" y="1425073"/>
            <a:chExt cx="4148134" cy="2074068"/>
          </a:xfrm>
        </p:grpSpPr>
        <p:pic>
          <p:nvPicPr>
            <p:cNvPr id="21" name="Picture 20">
              <a:extLst>
                <a:ext uri="{FF2B5EF4-FFF2-40B4-BE49-F238E27FC236}">
                  <a16:creationId xmlns:a16="http://schemas.microsoft.com/office/drawing/2014/main" id="{E23B6BBD-347D-1407-5D0F-77A8AF530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9646" y="1425073"/>
              <a:ext cx="4148134" cy="2074067"/>
            </a:xfrm>
            <a:prstGeom prst="rect">
              <a:avLst/>
            </a:prstGeom>
          </p:spPr>
        </p:pic>
        <p:sp>
          <p:nvSpPr>
            <p:cNvPr id="7" name="TextBox 6">
              <a:extLst>
                <a:ext uri="{FF2B5EF4-FFF2-40B4-BE49-F238E27FC236}">
                  <a16:creationId xmlns:a16="http://schemas.microsoft.com/office/drawing/2014/main" id="{22746276-E8E7-F584-D49D-CA4232E63704}"/>
                </a:ext>
              </a:extLst>
            </p:cNvPr>
            <p:cNvSpPr txBox="1"/>
            <p:nvPr/>
          </p:nvSpPr>
          <p:spPr>
            <a:xfrm>
              <a:off x="6644369" y="3376030"/>
              <a:ext cx="552450" cy="123111"/>
            </a:xfrm>
            <a:prstGeom prst="rect">
              <a:avLst/>
            </a:prstGeom>
            <a:solidFill>
              <a:schemeClr val="bg1"/>
            </a:solidFill>
          </p:spPr>
          <p:txBody>
            <a:bodyPr wrap="square" lIns="0" tIns="0" rIns="0" bIns="0" rtlCol="0">
              <a:spAutoFit/>
            </a:bodyPr>
            <a:lstStyle/>
            <a:p>
              <a:pPr algn="ctr"/>
              <a:r>
                <a:rPr lang="en-US" sz="800" dirty="0"/>
                <a:t>Waypoints</a:t>
              </a:r>
            </a:p>
          </p:txBody>
        </p:sp>
      </p:grpSp>
      <p:sp>
        <p:nvSpPr>
          <p:cNvPr id="10" name="TextBox 9">
            <a:extLst>
              <a:ext uri="{FF2B5EF4-FFF2-40B4-BE49-F238E27FC236}">
                <a16:creationId xmlns:a16="http://schemas.microsoft.com/office/drawing/2014/main" id="{574B0766-15BC-5FF0-B336-AA06EEEDDD07}"/>
              </a:ext>
            </a:extLst>
          </p:cNvPr>
          <p:cNvSpPr txBox="1"/>
          <p:nvPr/>
        </p:nvSpPr>
        <p:spPr>
          <a:xfrm>
            <a:off x="0" y="686315"/>
            <a:ext cx="5531893" cy="646331"/>
          </a:xfrm>
          <a:prstGeom prst="rect">
            <a:avLst/>
          </a:prstGeom>
          <a:noFill/>
        </p:spPr>
        <p:txBody>
          <a:bodyPr wrap="square">
            <a:spAutoFit/>
          </a:bodyPr>
          <a:lstStyle/>
          <a:p>
            <a:pPr lvl="0"/>
            <a:r>
              <a:rPr lang="en-US" sz="1800" b="0" i="0" dirty="0">
                <a:solidFill>
                  <a:srgbClr val="333333"/>
                </a:solidFill>
                <a:effectLst/>
                <a:latin typeface="Times New Roman" panose="02020603050405020304" pitchFamily="18" charset="0"/>
                <a:cs typeface="Times New Roman" panose="02020603050405020304" pitchFamily="18" charset="0"/>
              </a:rPr>
              <a:t>K-Nearest Neighbor Using Dynamic Time Wrapping  (KNN-DTW) and LSTM for Analysis of Vessel’s Routes</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57DEC0E-FF8D-A16B-ECBC-A6B24108E304}"/>
              </a:ext>
            </a:extLst>
          </p:cNvPr>
          <p:cNvSpPr txBox="1"/>
          <p:nvPr/>
        </p:nvSpPr>
        <p:spPr>
          <a:xfrm>
            <a:off x="0" y="3706643"/>
            <a:ext cx="2384670" cy="369332"/>
          </a:xfrm>
          <a:prstGeom prst="rect">
            <a:avLst/>
          </a:prstGeom>
          <a:noFill/>
        </p:spPr>
        <p:txBody>
          <a:bodyPr wrap="square">
            <a:spAutoFit/>
          </a:bodyPr>
          <a:lstStyle/>
          <a:p>
            <a:pPr fontAlgn="b"/>
            <a:r>
              <a:rPr lang="en-US" sz="1800" b="0" i="0" u="none" strike="noStrike" dirty="0">
                <a:solidFill>
                  <a:srgbClr val="000000"/>
                </a:solidFill>
                <a:effectLst/>
                <a:latin typeface="Calibri" panose="020F0502020204030204" pitchFamily="34" charset="0"/>
              </a:rPr>
              <a:t>334 routes as test data</a:t>
            </a:r>
          </a:p>
        </p:txBody>
      </p:sp>
      <p:sp>
        <p:nvSpPr>
          <p:cNvPr id="13" name="Slide Number Placeholder 2">
            <a:extLst>
              <a:ext uri="{FF2B5EF4-FFF2-40B4-BE49-F238E27FC236}">
                <a16:creationId xmlns:a16="http://schemas.microsoft.com/office/drawing/2014/main" id="{A3BE6B4B-44B5-8628-C753-E22E835DDA04}"/>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29</a:t>
            </a:fld>
            <a:endParaRPr lang="en-US" dirty="0"/>
          </a:p>
        </p:txBody>
      </p:sp>
      <p:sp>
        <p:nvSpPr>
          <p:cNvPr id="15" name="Rectangle 14">
            <a:extLst>
              <a:ext uri="{FF2B5EF4-FFF2-40B4-BE49-F238E27FC236}">
                <a16:creationId xmlns:a16="http://schemas.microsoft.com/office/drawing/2014/main" id="{745858E2-8123-59FF-EF22-9A3FF856E0D0}"/>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4941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30</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31</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32</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2112</TotalTime>
  <Words>2638</Words>
  <Application>Microsoft Office PowerPoint</Application>
  <PresentationFormat>On-screen Show (4:3)</PresentationFormat>
  <Paragraphs>343</Paragraphs>
  <Slides>33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Calibri Light</vt:lpstr>
      <vt:lpstr>Cambria</vt:lpstr>
      <vt:lpstr>Cambria Math</vt:lpstr>
      <vt:lpstr>CMR10</vt:lpstr>
      <vt:lpstr>ColfaxAI</vt:lpstr>
      <vt:lpstr>Courier New</vt:lpstr>
      <vt:lpstr>Gill Sans MT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291</cp:revision>
  <dcterms:created xsi:type="dcterms:W3CDTF">2019-11-05T13:27:59Z</dcterms:created>
  <dcterms:modified xsi:type="dcterms:W3CDTF">2023-08-08T16:00:02Z</dcterms:modified>
</cp:coreProperties>
</file>